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4" r:id="rId5"/>
    <p:sldId id="266" r:id="rId6"/>
    <p:sldId id="268" r:id="rId7"/>
    <p:sldId id="262"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9223"/>
    <a:srgbClr val="6A88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3ABBA2-348F-EB56-E15B-03E8CB2FD08E}" v="1" dt="2024-01-22T11:49:59.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diagrams/_rels/data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2BEF06-82EA-4E0B-B7B9-1FB0416246B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EEE69B6A-A116-4E31-A6F6-9E1CCDBFCC68}">
      <dgm:prSet phldr="0"/>
      <dgm:spPr/>
      <dgm:t>
        <a:bodyPr/>
        <a:lstStyle/>
        <a:p>
          <a:pPr algn="l" rtl="0"/>
          <a:r>
            <a:rPr lang="en-US">
              <a:solidFill>
                <a:schemeClr val="bg1"/>
              </a:solidFill>
            </a:rPr>
            <a:t>How could Wales feed itself by 2035?  </a:t>
          </a:r>
          <a:endParaRPr lang="en-US">
            <a:solidFill>
              <a:schemeClr val="bg1"/>
            </a:solidFill>
            <a:latin typeface="Calibri Light" panose="020F0302020204030204"/>
          </a:endParaRPr>
        </a:p>
      </dgm:t>
    </dgm:pt>
    <dgm:pt modelId="{5AC30143-EF32-4492-9324-9B29F1A1B9E9}" type="parTrans" cxnId="{38B09135-5D3D-4F61-859C-9911017CD352}">
      <dgm:prSet/>
      <dgm:spPr/>
    </dgm:pt>
    <dgm:pt modelId="{AA004D34-FF49-4A43-9B40-4DC5DEC7870D}" type="sibTrans" cxnId="{38B09135-5D3D-4F61-859C-9911017CD352}">
      <dgm:prSet/>
      <dgm:spPr/>
    </dgm:pt>
    <dgm:pt modelId="{732FA33E-4749-4533-85F6-6B1D2A3A8264}">
      <dgm:prSet phldr="0"/>
      <dgm:spPr/>
      <dgm:t>
        <a:bodyPr/>
        <a:lstStyle/>
        <a:p>
          <a:pPr algn="l"/>
          <a:r>
            <a:rPr lang="en-US">
              <a:solidFill>
                <a:schemeClr val="bg1"/>
              </a:solidFill>
            </a:rPr>
            <a:t>How could Wales meet energy needs by 2035 whilst phasing out fossil fuels?   </a:t>
          </a:r>
        </a:p>
      </dgm:t>
    </dgm:pt>
    <dgm:pt modelId="{7AA520C2-AF2E-4FFF-AC93-709AA023AC2D}" type="parTrans" cxnId="{D43FCCB8-7F8E-40C8-AA16-8460C0AEC86A}">
      <dgm:prSet/>
      <dgm:spPr/>
    </dgm:pt>
    <dgm:pt modelId="{0E537586-2E1E-4446-8B97-13832702C8BC}" type="sibTrans" cxnId="{D43FCCB8-7F8E-40C8-AA16-8460C0AEC86A}">
      <dgm:prSet/>
      <dgm:spPr/>
    </dgm:pt>
    <dgm:pt modelId="{F91289DD-98F7-4F9C-83E9-1461EA0CEDE0}">
      <dgm:prSet phldr="0"/>
      <dgm:spPr/>
      <dgm:t>
        <a:bodyPr/>
        <a:lstStyle/>
        <a:p>
          <a:pPr algn="l"/>
          <a:r>
            <a:rPr lang="en-US">
              <a:solidFill>
                <a:schemeClr val="bg1"/>
              </a:solidFill>
            </a:rPr>
            <a:t>How could Wales heat and build homes and workplaces by 2035?  </a:t>
          </a:r>
        </a:p>
      </dgm:t>
    </dgm:pt>
    <dgm:pt modelId="{31920413-042C-4154-8B3C-8B2671F282EE}" type="parTrans" cxnId="{B33E22F8-21D7-4D73-8A02-D373C1DF7DBD}">
      <dgm:prSet/>
      <dgm:spPr/>
    </dgm:pt>
    <dgm:pt modelId="{F6E17CD3-5983-485B-B65C-8462ADBBA24C}" type="sibTrans" cxnId="{B33E22F8-21D7-4D73-8A02-D373C1DF7DBD}">
      <dgm:prSet/>
      <dgm:spPr/>
    </dgm:pt>
    <dgm:pt modelId="{69F2322D-3666-4A09-B9B2-39001193A5F7}">
      <dgm:prSet phldr="0"/>
      <dgm:spPr/>
      <dgm:t>
        <a:bodyPr/>
        <a:lstStyle/>
        <a:p>
          <a:pPr algn="l"/>
          <a:r>
            <a:rPr lang="en-US">
              <a:solidFill>
                <a:schemeClr val="bg1"/>
              </a:solidFill>
            </a:rPr>
            <a:t>How could people and places be connected across Wales by 2035?  </a:t>
          </a:r>
        </a:p>
      </dgm:t>
    </dgm:pt>
    <dgm:pt modelId="{A6777429-437F-4FD6-A119-9E93C79C0F62}" type="parTrans" cxnId="{80FBA058-CC42-457C-A3A5-AEA9ABC31629}">
      <dgm:prSet/>
      <dgm:spPr/>
    </dgm:pt>
    <dgm:pt modelId="{FE44BAE2-967A-4094-B627-F6EE73FB2B4D}" type="sibTrans" cxnId="{80FBA058-CC42-457C-A3A5-AEA9ABC31629}">
      <dgm:prSet/>
      <dgm:spPr/>
    </dgm:pt>
    <dgm:pt modelId="{E7B585DC-108B-4DDF-92AB-5A36DBE1D7C2}">
      <dgm:prSet phldr="0"/>
      <dgm:spPr/>
      <dgm:t>
        <a:bodyPr/>
        <a:lstStyle/>
        <a:p>
          <a:pPr algn="l"/>
          <a:r>
            <a:rPr lang="en-US">
              <a:solidFill>
                <a:schemeClr val="bg1"/>
              </a:solidFill>
            </a:rPr>
            <a:t>What could education, jobs and work, look like across Wales by 2035?   </a:t>
          </a:r>
        </a:p>
      </dgm:t>
    </dgm:pt>
    <dgm:pt modelId="{61527D4B-E87C-4117-AD47-EE7A0FF96947}" type="parTrans" cxnId="{B19B9CE6-83DA-4AEA-97BB-6789818B06B3}">
      <dgm:prSet/>
      <dgm:spPr/>
    </dgm:pt>
    <dgm:pt modelId="{F36167E9-564E-48A4-8EC9-F4F3C87D9C0E}" type="sibTrans" cxnId="{B19B9CE6-83DA-4AEA-97BB-6789818B06B3}">
      <dgm:prSet/>
      <dgm:spPr/>
    </dgm:pt>
    <dgm:pt modelId="{1C02DE88-1759-4451-903E-CFD0A4CC7A0C}" type="pres">
      <dgm:prSet presAssocID="{522BEF06-82EA-4E0B-B7B9-1FB0416246B5}" presName="cycle" presStyleCnt="0">
        <dgm:presLayoutVars>
          <dgm:dir/>
          <dgm:resizeHandles val="exact"/>
        </dgm:presLayoutVars>
      </dgm:prSet>
      <dgm:spPr/>
    </dgm:pt>
    <dgm:pt modelId="{5BD299D4-AC1B-42CF-BD46-2E313553DD0A}" type="pres">
      <dgm:prSet presAssocID="{EEE69B6A-A116-4E31-A6F6-9E1CCDBFCC68}" presName="node" presStyleLbl="node1" presStyleIdx="0" presStyleCnt="5">
        <dgm:presLayoutVars>
          <dgm:bulletEnabled val="1"/>
        </dgm:presLayoutVars>
      </dgm:prSet>
      <dgm:spPr/>
    </dgm:pt>
    <dgm:pt modelId="{1C014B87-BB02-4FF2-A148-802BC7AC88F8}" type="pres">
      <dgm:prSet presAssocID="{EEE69B6A-A116-4E31-A6F6-9E1CCDBFCC68}" presName="spNode" presStyleCnt="0"/>
      <dgm:spPr/>
    </dgm:pt>
    <dgm:pt modelId="{ED3F6419-0915-4364-A1E6-3DF1F5B6A6ED}" type="pres">
      <dgm:prSet presAssocID="{AA004D34-FF49-4A43-9B40-4DC5DEC7870D}" presName="sibTrans" presStyleLbl="sibTrans1D1" presStyleIdx="0" presStyleCnt="5"/>
      <dgm:spPr/>
    </dgm:pt>
    <dgm:pt modelId="{0F957175-FAA7-4DE7-A81D-1648B1DDD3F7}" type="pres">
      <dgm:prSet presAssocID="{732FA33E-4749-4533-85F6-6B1D2A3A8264}" presName="node" presStyleLbl="node1" presStyleIdx="1" presStyleCnt="5">
        <dgm:presLayoutVars>
          <dgm:bulletEnabled val="1"/>
        </dgm:presLayoutVars>
      </dgm:prSet>
      <dgm:spPr/>
    </dgm:pt>
    <dgm:pt modelId="{F71D21D9-AE4D-4315-AEE4-A3C12354801C}" type="pres">
      <dgm:prSet presAssocID="{732FA33E-4749-4533-85F6-6B1D2A3A8264}" presName="spNode" presStyleCnt="0"/>
      <dgm:spPr/>
    </dgm:pt>
    <dgm:pt modelId="{DFABE89F-BC6C-4AEE-B0FA-827714DA1B4B}" type="pres">
      <dgm:prSet presAssocID="{0E537586-2E1E-4446-8B97-13832702C8BC}" presName="sibTrans" presStyleLbl="sibTrans1D1" presStyleIdx="1" presStyleCnt="5"/>
      <dgm:spPr/>
    </dgm:pt>
    <dgm:pt modelId="{53590B16-8F0E-41F6-AD11-2BC09D328987}" type="pres">
      <dgm:prSet presAssocID="{F91289DD-98F7-4F9C-83E9-1461EA0CEDE0}" presName="node" presStyleLbl="node1" presStyleIdx="2" presStyleCnt="5">
        <dgm:presLayoutVars>
          <dgm:bulletEnabled val="1"/>
        </dgm:presLayoutVars>
      </dgm:prSet>
      <dgm:spPr/>
    </dgm:pt>
    <dgm:pt modelId="{99A1BB0A-47E3-4E05-9B0D-14F594FA6855}" type="pres">
      <dgm:prSet presAssocID="{F91289DD-98F7-4F9C-83E9-1461EA0CEDE0}" presName="spNode" presStyleCnt="0"/>
      <dgm:spPr/>
    </dgm:pt>
    <dgm:pt modelId="{4534C488-0A0E-45B8-A64F-3CCC72F0985A}" type="pres">
      <dgm:prSet presAssocID="{F6E17CD3-5983-485B-B65C-8462ADBBA24C}" presName="sibTrans" presStyleLbl="sibTrans1D1" presStyleIdx="2" presStyleCnt="5"/>
      <dgm:spPr/>
    </dgm:pt>
    <dgm:pt modelId="{A0A13437-32BA-48D8-867F-4891CFC6A9DF}" type="pres">
      <dgm:prSet presAssocID="{69F2322D-3666-4A09-B9B2-39001193A5F7}" presName="node" presStyleLbl="node1" presStyleIdx="3" presStyleCnt="5">
        <dgm:presLayoutVars>
          <dgm:bulletEnabled val="1"/>
        </dgm:presLayoutVars>
      </dgm:prSet>
      <dgm:spPr/>
    </dgm:pt>
    <dgm:pt modelId="{7B31BEE1-FC92-4122-AC5D-41E27754ADBA}" type="pres">
      <dgm:prSet presAssocID="{69F2322D-3666-4A09-B9B2-39001193A5F7}" presName="spNode" presStyleCnt="0"/>
      <dgm:spPr/>
    </dgm:pt>
    <dgm:pt modelId="{02A05771-9FC2-459A-A8B5-5EF515AEE6C6}" type="pres">
      <dgm:prSet presAssocID="{FE44BAE2-967A-4094-B627-F6EE73FB2B4D}" presName="sibTrans" presStyleLbl="sibTrans1D1" presStyleIdx="3" presStyleCnt="5"/>
      <dgm:spPr/>
    </dgm:pt>
    <dgm:pt modelId="{1DB83890-F194-4CC2-A0BE-978DF14D3F7B}" type="pres">
      <dgm:prSet presAssocID="{E7B585DC-108B-4DDF-92AB-5A36DBE1D7C2}" presName="node" presStyleLbl="node1" presStyleIdx="4" presStyleCnt="5">
        <dgm:presLayoutVars>
          <dgm:bulletEnabled val="1"/>
        </dgm:presLayoutVars>
      </dgm:prSet>
      <dgm:spPr/>
    </dgm:pt>
    <dgm:pt modelId="{D7DF90DC-BA27-4C94-BC19-A05C6161FF01}" type="pres">
      <dgm:prSet presAssocID="{E7B585DC-108B-4DDF-92AB-5A36DBE1D7C2}" presName="spNode" presStyleCnt="0"/>
      <dgm:spPr/>
    </dgm:pt>
    <dgm:pt modelId="{63A196AB-53AF-4C15-8B0F-718F26FB28B0}" type="pres">
      <dgm:prSet presAssocID="{F36167E9-564E-48A4-8EC9-F4F3C87D9C0E}" presName="sibTrans" presStyleLbl="sibTrans1D1" presStyleIdx="4" presStyleCnt="5"/>
      <dgm:spPr/>
    </dgm:pt>
  </dgm:ptLst>
  <dgm:cxnLst>
    <dgm:cxn modelId="{ADAB7000-635F-4933-8E2B-10A205CC49CA}" type="presOf" srcId="{69F2322D-3666-4A09-B9B2-39001193A5F7}" destId="{A0A13437-32BA-48D8-867F-4891CFC6A9DF}" srcOrd="0" destOrd="0" presId="urn:microsoft.com/office/officeart/2005/8/layout/cycle6"/>
    <dgm:cxn modelId="{017ADE14-7D12-4CB3-9D8A-BA0639CC732C}" type="presOf" srcId="{EEE69B6A-A116-4E31-A6F6-9E1CCDBFCC68}" destId="{5BD299D4-AC1B-42CF-BD46-2E313553DD0A}" srcOrd="0" destOrd="0" presId="urn:microsoft.com/office/officeart/2005/8/layout/cycle6"/>
    <dgm:cxn modelId="{0FE08226-B429-4BB8-A290-0DAB7C13636C}" type="presOf" srcId="{F91289DD-98F7-4F9C-83E9-1461EA0CEDE0}" destId="{53590B16-8F0E-41F6-AD11-2BC09D328987}" srcOrd="0" destOrd="0" presId="urn:microsoft.com/office/officeart/2005/8/layout/cycle6"/>
    <dgm:cxn modelId="{38B09135-5D3D-4F61-859C-9911017CD352}" srcId="{522BEF06-82EA-4E0B-B7B9-1FB0416246B5}" destId="{EEE69B6A-A116-4E31-A6F6-9E1CCDBFCC68}" srcOrd="0" destOrd="0" parTransId="{5AC30143-EF32-4492-9324-9B29F1A1B9E9}" sibTransId="{AA004D34-FF49-4A43-9B40-4DC5DEC7870D}"/>
    <dgm:cxn modelId="{FFDE596D-601C-4A2C-840C-DD9EE159EA13}" type="presOf" srcId="{AA004D34-FF49-4A43-9B40-4DC5DEC7870D}" destId="{ED3F6419-0915-4364-A1E6-3DF1F5B6A6ED}" srcOrd="0" destOrd="0" presId="urn:microsoft.com/office/officeart/2005/8/layout/cycle6"/>
    <dgm:cxn modelId="{8FC1D452-D6F7-4E2D-BFCA-08AA88B28D84}" type="presOf" srcId="{522BEF06-82EA-4E0B-B7B9-1FB0416246B5}" destId="{1C02DE88-1759-4451-903E-CFD0A4CC7A0C}" srcOrd="0" destOrd="0" presId="urn:microsoft.com/office/officeart/2005/8/layout/cycle6"/>
    <dgm:cxn modelId="{036D5773-FEB4-4D38-B91C-F6E84D18E745}" type="presOf" srcId="{0E537586-2E1E-4446-8B97-13832702C8BC}" destId="{DFABE89F-BC6C-4AEE-B0FA-827714DA1B4B}" srcOrd="0" destOrd="0" presId="urn:microsoft.com/office/officeart/2005/8/layout/cycle6"/>
    <dgm:cxn modelId="{80FBA058-CC42-457C-A3A5-AEA9ABC31629}" srcId="{522BEF06-82EA-4E0B-B7B9-1FB0416246B5}" destId="{69F2322D-3666-4A09-B9B2-39001193A5F7}" srcOrd="3" destOrd="0" parTransId="{A6777429-437F-4FD6-A119-9E93C79C0F62}" sibTransId="{FE44BAE2-967A-4094-B627-F6EE73FB2B4D}"/>
    <dgm:cxn modelId="{3FD23198-43A3-43DE-9937-8B40A7916381}" type="presOf" srcId="{F36167E9-564E-48A4-8EC9-F4F3C87D9C0E}" destId="{63A196AB-53AF-4C15-8B0F-718F26FB28B0}" srcOrd="0" destOrd="0" presId="urn:microsoft.com/office/officeart/2005/8/layout/cycle6"/>
    <dgm:cxn modelId="{549EECB6-FEBD-4E92-9BB3-5528207D3B8D}" type="presOf" srcId="{FE44BAE2-967A-4094-B627-F6EE73FB2B4D}" destId="{02A05771-9FC2-459A-A8B5-5EF515AEE6C6}" srcOrd="0" destOrd="0" presId="urn:microsoft.com/office/officeart/2005/8/layout/cycle6"/>
    <dgm:cxn modelId="{D43FCCB8-7F8E-40C8-AA16-8460C0AEC86A}" srcId="{522BEF06-82EA-4E0B-B7B9-1FB0416246B5}" destId="{732FA33E-4749-4533-85F6-6B1D2A3A8264}" srcOrd="1" destOrd="0" parTransId="{7AA520C2-AF2E-4FFF-AC93-709AA023AC2D}" sibTransId="{0E537586-2E1E-4446-8B97-13832702C8BC}"/>
    <dgm:cxn modelId="{9C9A2CC7-2860-4AA8-8653-0757942617EF}" type="presOf" srcId="{732FA33E-4749-4533-85F6-6B1D2A3A8264}" destId="{0F957175-FAA7-4DE7-A81D-1648B1DDD3F7}" srcOrd="0" destOrd="0" presId="urn:microsoft.com/office/officeart/2005/8/layout/cycle6"/>
    <dgm:cxn modelId="{FDC524DC-03D0-4AB9-AEF7-CE19AB905F82}" type="presOf" srcId="{F6E17CD3-5983-485B-B65C-8462ADBBA24C}" destId="{4534C488-0A0E-45B8-A64F-3CCC72F0985A}" srcOrd="0" destOrd="0" presId="urn:microsoft.com/office/officeart/2005/8/layout/cycle6"/>
    <dgm:cxn modelId="{B19B9CE6-83DA-4AEA-97BB-6789818B06B3}" srcId="{522BEF06-82EA-4E0B-B7B9-1FB0416246B5}" destId="{E7B585DC-108B-4DDF-92AB-5A36DBE1D7C2}" srcOrd="4" destOrd="0" parTransId="{61527D4B-E87C-4117-AD47-EE7A0FF96947}" sibTransId="{F36167E9-564E-48A4-8EC9-F4F3C87D9C0E}"/>
    <dgm:cxn modelId="{B33E22F8-21D7-4D73-8A02-D373C1DF7DBD}" srcId="{522BEF06-82EA-4E0B-B7B9-1FB0416246B5}" destId="{F91289DD-98F7-4F9C-83E9-1461EA0CEDE0}" srcOrd="2" destOrd="0" parTransId="{31920413-042C-4154-8B3C-8B2671F282EE}" sibTransId="{F6E17CD3-5983-485B-B65C-8462ADBBA24C}"/>
    <dgm:cxn modelId="{222B15FF-1A52-490F-BF4B-A3C6A4C4CA8C}" type="presOf" srcId="{E7B585DC-108B-4DDF-92AB-5A36DBE1D7C2}" destId="{1DB83890-F194-4CC2-A0BE-978DF14D3F7B}" srcOrd="0" destOrd="0" presId="urn:microsoft.com/office/officeart/2005/8/layout/cycle6"/>
    <dgm:cxn modelId="{F8FF82F1-1568-4B49-9FAB-8F29654C6301}" type="presParOf" srcId="{1C02DE88-1759-4451-903E-CFD0A4CC7A0C}" destId="{5BD299D4-AC1B-42CF-BD46-2E313553DD0A}" srcOrd="0" destOrd="0" presId="urn:microsoft.com/office/officeart/2005/8/layout/cycle6"/>
    <dgm:cxn modelId="{BDD9B242-C199-4CC1-9924-CD624E61FA01}" type="presParOf" srcId="{1C02DE88-1759-4451-903E-CFD0A4CC7A0C}" destId="{1C014B87-BB02-4FF2-A148-802BC7AC88F8}" srcOrd="1" destOrd="0" presId="urn:microsoft.com/office/officeart/2005/8/layout/cycle6"/>
    <dgm:cxn modelId="{51A19B47-C0C5-44E0-A720-E9FEB29A01CE}" type="presParOf" srcId="{1C02DE88-1759-4451-903E-CFD0A4CC7A0C}" destId="{ED3F6419-0915-4364-A1E6-3DF1F5B6A6ED}" srcOrd="2" destOrd="0" presId="urn:microsoft.com/office/officeart/2005/8/layout/cycle6"/>
    <dgm:cxn modelId="{78DB2F55-8456-43D5-B6FD-B5D17A738B08}" type="presParOf" srcId="{1C02DE88-1759-4451-903E-CFD0A4CC7A0C}" destId="{0F957175-FAA7-4DE7-A81D-1648B1DDD3F7}" srcOrd="3" destOrd="0" presId="urn:microsoft.com/office/officeart/2005/8/layout/cycle6"/>
    <dgm:cxn modelId="{E2FA23CA-1DD2-4773-A58D-878A347BD103}" type="presParOf" srcId="{1C02DE88-1759-4451-903E-CFD0A4CC7A0C}" destId="{F71D21D9-AE4D-4315-AEE4-A3C12354801C}" srcOrd="4" destOrd="0" presId="urn:microsoft.com/office/officeart/2005/8/layout/cycle6"/>
    <dgm:cxn modelId="{FC429FB5-012A-4D35-8229-C677C40F619D}" type="presParOf" srcId="{1C02DE88-1759-4451-903E-CFD0A4CC7A0C}" destId="{DFABE89F-BC6C-4AEE-B0FA-827714DA1B4B}" srcOrd="5" destOrd="0" presId="urn:microsoft.com/office/officeart/2005/8/layout/cycle6"/>
    <dgm:cxn modelId="{CB0771ED-9466-47CF-8530-DD8301671E73}" type="presParOf" srcId="{1C02DE88-1759-4451-903E-CFD0A4CC7A0C}" destId="{53590B16-8F0E-41F6-AD11-2BC09D328987}" srcOrd="6" destOrd="0" presId="urn:microsoft.com/office/officeart/2005/8/layout/cycle6"/>
    <dgm:cxn modelId="{BB4E8BBF-8FCA-4498-B7A0-1C632C0F3718}" type="presParOf" srcId="{1C02DE88-1759-4451-903E-CFD0A4CC7A0C}" destId="{99A1BB0A-47E3-4E05-9B0D-14F594FA6855}" srcOrd="7" destOrd="0" presId="urn:microsoft.com/office/officeart/2005/8/layout/cycle6"/>
    <dgm:cxn modelId="{BB8DB610-714D-4F2E-A9F1-10D5C3EF2013}" type="presParOf" srcId="{1C02DE88-1759-4451-903E-CFD0A4CC7A0C}" destId="{4534C488-0A0E-45B8-A64F-3CCC72F0985A}" srcOrd="8" destOrd="0" presId="urn:microsoft.com/office/officeart/2005/8/layout/cycle6"/>
    <dgm:cxn modelId="{C3997533-7C62-49C6-8413-495E618B991F}" type="presParOf" srcId="{1C02DE88-1759-4451-903E-CFD0A4CC7A0C}" destId="{A0A13437-32BA-48D8-867F-4891CFC6A9DF}" srcOrd="9" destOrd="0" presId="urn:microsoft.com/office/officeart/2005/8/layout/cycle6"/>
    <dgm:cxn modelId="{572A8041-5CD9-41CC-B168-5F33701ED8B9}" type="presParOf" srcId="{1C02DE88-1759-4451-903E-CFD0A4CC7A0C}" destId="{7B31BEE1-FC92-4122-AC5D-41E27754ADBA}" srcOrd="10" destOrd="0" presId="urn:microsoft.com/office/officeart/2005/8/layout/cycle6"/>
    <dgm:cxn modelId="{094F7A7D-7C5A-4FC7-9341-ECB15106D19F}" type="presParOf" srcId="{1C02DE88-1759-4451-903E-CFD0A4CC7A0C}" destId="{02A05771-9FC2-459A-A8B5-5EF515AEE6C6}" srcOrd="11" destOrd="0" presId="urn:microsoft.com/office/officeart/2005/8/layout/cycle6"/>
    <dgm:cxn modelId="{919A10A3-D5CB-4045-9F40-3DF46E2DAA03}" type="presParOf" srcId="{1C02DE88-1759-4451-903E-CFD0A4CC7A0C}" destId="{1DB83890-F194-4CC2-A0BE-978DF14D3F7B}" srcOrd="12" destOrd="0" presId="urn:microsoft.com/office/officeart/2005/8/layout/cycle6"/>
    <dgm:cxn modelId="{74F1AD22-87D4-40BC-A0DD-6F4B3936132A}" type="presParOf" srcId="{1C02DE88-1759-4451-903E-CFD0A4CC7A0C}" destId="{D7DF90DC-BA27-4C94-BC19-A05C6161FF01}" srcOrd="13" destOrd="0" presId="urn:microsoft.com/office/officeart/2005/8/layout/cycle6"/>
    <dgm:cxn modelId="{EC957983-882B-47C4-8993-35353827B03D}" type="presParOf" srcId="{1C02DE88-1759-4451-903E-CFD0A4CC7A0C}" destId="{63A196AB-53AF-4C15-8B0F-718F26FB28B0}"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2BEF06-82EA-4E0B-B7B9-1FB0416246B5}" type="doc">
      <dgm:prSet loTypeId="urn:microsoft.com/office/officeart/2005/8/layout/cycle6" loCatId="cycle" qsTypeId="urn:microsoft.com/office/officeart/2005/8/quickstyle/simple1" qsCatId="simple" csTypeId="urn:microsoft.com/office/officeart/2005/8/colors/accent6_2" csCatId="accent6" phldr="1"/>
      <dgm:spPr/>
      <dgm:t>
        <a:bodyPr/>
        <a:lstStyle/>
        <a:p>
          <a:endParaRPr lang="en-US"/>
        </a:p>
      </dgm:t>
    </dgm:pt>
    <dgm:pt modelId="{29633F9B-1068-48A9-8879-D937461FD48E}">
      <dgm:prSet phldrT="[Text]" phldr="0"/>
      <dgm:spPr/>
      <dgm:t>
        <a:bodyPr/>
        <a:lstStyle/>
        <a:p>
          <a:pPr algn="l" rtl="0"/>
          <a:r>
            <a:rPr lang="en-GB" b="1">
              <a:latin typeface="Arial Nova"/>
              <a:cs typeface="Arial"/>
            </a:rPr>
            <a:t>Education &amp; Skills</a:t>
          </a:r>
          <a:endParaRPr lang="en-US" b="1">
            <a:latin typeface="Arial Nova"/>
            <a:cs typeface="Arial"/>
          </a:endParaRPr>
        </a:p>
      </dgm:t>
    </dgm:pt>
    <dgm:pt modelId="{ACB42F4B-6511-4FEE-9370-6578E974F4B0}" type="parTrans" cxnId="{B619B579-5159-4D85-8792-1E739DEAEE28}">
      <dgm:prSet/>
      <dgm:spPr/>
      <dgm:t>
        <a:bodyPr/>
        <a:lstStyle/>
        <a:p>
          <a:endParaRPr lang="en-US"/>
        </a:p>
      </dgm:t>
    </dgm:pt>
    <dgm:pt modelId="{135A0A1E-5EB4-4E90-824D-4BB785051071}" type="sibTrans" cxnId="{B619B579-5159-4D85-8792-1E739DEAEE28}">
      <dgm:prSet/>
      <dgm:spPr/>
      <dgm:t>
        <a:bodyPr/>
        <a:lstStyle/>
        <a:p>
          <a:endParaRPr lang="en-US"/>
        </a:p>
      </dgm:t>
    </dgm:pt>
    <dgm:pt modelId="{0FD2A786-1E57-4672-A97E-1F72F1686FEC}">
      <dgm:prSet phldrT="[Text]" phldr="0"/>
      <dgm:spPr/>
      <dgm:t>
        <a:bodyPr/>
        <a:lstStyle/>
        <a:p>
          <a:pPr algn="l" rtl="0"/>
          <a:r>
            <a:rPr lang="en-GB" b="1">
              <a:latin typeface="Arial Nova"/>
              <a:cs typeface="Arial"/>
            </a:rPr>
            <a:t>Governance &amp; Legal </a:t>
          </a:r>
          <a:endParaRPr lang="en-US" b="1">
            <a:latin typeface="Arial Nova"/>
            <a:cs typeface="Arial"/>
          </a:endParaRPr>
        </a:p>
      </dgm:t>
    </dgm:pt>
    <dgm:pt modelId="{7670B303-E7C9-493E-ACC5-6FF968E7F65B}" type="parTrans" cxnId="{12E5482A-614C-4B3B-98AC-AFD6836D156A}">
      <dgm:prSet/>
      <dgm:spPr/>
      <dgm:t>
        <a:bodyPr/>
        <a:lstStyle/>
        <a:p>
          <a:endParaRPr lang="en-US"/>
        </a:p>
      </dgm:t>
    </dgm:pt>
    <dgm:pt modelId="{EB2401AA-28CB-4281-9FF6-A76D3161768A}" type="sibTrans" cxnId="{12E5482A-614C-4B3B-98AC-AFD6836D156A}">
      <dgm:prSet/>
      <dgm:spPr/>
      <dgm:t>
        <a:bodyPr/>
        <a:lstStyle/>
        <a:p>
          <a:endParaRPr lang="en-US"/>
        </a:p>
      </dgm:t>
    </dgm:pt>
    <dgm:pt modelId="{B497E748-D503-4B81-85A9-C42BF56D7E96}">
      <dgm:prSet phldrT="[Text]" phldr="0"/>
      <dgm:spPr/>
      <dgm:t>
        <a:bodyPr/>
        <a:lstStyle/>
        <a:p>
          <a:pPr algn="l" rtl="0"/>
          <a:r>
            <a:rPr lang="en-GB" b="1">
              <a:latin typeface="Arial Nova"/>
              <a:cs typeface="Arial"/>
            </a:rPr>
            <a:t>Psychology &amp; Behaviour</a:t>
          </a:r>
          <a:endParaRPr lang="en-US" b="1">
            <a:latin typeface="Arial Nova"/>
            <a:cs typeface="Arial"/>
          </a:endParaRPr>
        </a:p>
      </dgm:t>
    </dgm:pt>
    <dgm:pt modelId="{52C82A83-7ECB-467F-AF1F-9022CF05274A}" type="parTrans" cxnId="{8E39D424-A859-401D-9BB6-E0512979D4F3}">
      <dgm:prSet/>
      <dgm:spPr/>
      <dgm:t>
        <a:bodyPr/>
        <a:lstStyle/>
        <a:p>
          <a:endParaRPr lang="en-US"/>
        </a:p>
      </dgm:t>
    </dgm:pt>
    <dgm:pt modelId="{2B1A5A44-36F0-43DB-8F2B-04F1FCA0CAB2}" type="sibTrans" cxnId="{8E39D424-A859-401D-9BB6-E0512979D4F3}">
      <dgm:prSet/>
      <dgm:spPr/>
      <dgm:t>
        <a:bodyPr/>
        <a:lstStyle/>
        <a:p>
          <a:endParaRPr lang="en-US"/>
        </a:p>
      </dgm:t>
    </dgm:pt>
    <dgm:pt modelId="{347845E6-7272-4FF3-BD93-8935D7EA84E4}">
      <dgm:prSet phldr="0"/>
      <dgm:spPr/>
      <dgm:t>
        <a:bodyPr/>
        <a:lstStyle/>
        <a:p>
          <a:pPr algn="l" rtl="0"/>
          <a:r>
            <a:rPr lang="en-GB" b="1">
              <a:latin typeface="Arial Nova"/>
              <a:cs typeface="Arial"/>
            </a:rPr>
            <a:t>Engagement &amp; Communication </a:t>
          </a:r>
          <a:endParaRPr lang="en-US" b="1">
            <a:latin typeface="Arial Nova"/>
            <a:cs typeface="Arial"/>
          </a:endParaRPr>
        </a:p>
      </dgm:t>
    </dgm:pt>
    <dgm:pt modelId="{C47292E7-5ADC-4D8A-B995-58B0F3B732CB}" type="parTrans" cxnId="{FE4D63C4-CDFA-4167-9471-D7E1F3B595EC}">
      <dgm:prSet/>
      <dgm:spPr/>
    </dgm:pt>
    <dgm:pt modelId="{33F14AB0-AC02-47AE-A92C-4F00472DD804}" type="sibTrans" cxnId="{FE4D63C4-CDFA-4167-9471-D7E1F3B595EC}">
      <dgm:prSet/>
      <dgm:spPr/>
    </dgm:pt>
    <dgm:pt modelId="{B0F90469-5412-4096-BD94-F3263AB29FF0}">
      <dgm:prSet phldr="0"/>
      <dgm:spPr/>
      <dgm:t>
        <a:bodyPr/>
        <a:lstStyle/>
        <a:p>
          <a:pPr algn="l"/>
          <a:r>
            <a:rPr lang="en-GB" b="1">
              <a:latin typeface="Arial Nova"/>
              <a:cs typeface="Arial"/>
            </a:rPr>
            <a:t>Just Transition   </a:t>
          </a:r>
          <a:endParaRPr lang="en-US" b="1">
            <a:latin typeface="Arial Nova"/>
            <a:cs typeface="Arial"/>
          </a:endParaRPr>
        </a:p>
      </dgm:t>
    </dgm:pt>
    <dgm:pt modelId="{42866AB8-EE59-40E4-8B6D-6B8EB8B1CB58}" type="parTrans" cxnId="{E5C22134-06E6-4B33-8586-9523FA39D100}">
      <dgm:prSet/>
      <dgm:spPr/>
    </dgm:pt>
    <dgm:pt modelId="{BB3D5F79-C96A-4E1F-A8AC-CD1ADAE07D4E}" type="sibTrans" cxnId="{E5C22134-06E6-4B33-8586-9523FA39D100}">
      <dgm:prSet/>
      <dgm:spPr/>
    </dgm:pt>
    <dgm:pt modelId="{A9D1AA13-E3DB-49AC-90B0-0B85C1E43EE9}">
      <dgm:prSet phldr="0"/>
      <dgm:spPr/>
      <dgm:t>
        <a:bodyPr/>
        <a:lstStyle/>
        <a:p>
          <a:pPr algn="l" rtl="0"/>
          <a:r>
            <a:rPr lang="en-GB" b="1">
              <a:latin typeface="Arial Nova"/>
              <a:cs typeface="Arial"/>
            </a:rPr>
            <a:t> Finance</a:t>
          </a:r>
          <a:endParaRPr lang="en-US" b="1">
            <a:latin typeface="Arial Nova"/>
            <a:cs typeface="Arial"/>
          </a:endParaRPr>
        </a:p>
      </dgm:t>
    </dgm:pt>
    <dgm:pt modelId="{F83DA764-EEB9-444F-A18D-15554C5599C8}" type="parTrans" cxnId="{C0C4AF5A-E221-4837-B955-56ADA6F0F304}">
      <dgm:prSet/>
      <dgm:spPr/>
    </dgm:pt>
    <dgm:pt modelId="{0AD81EE4-1DB5-4A17-8DCD-3D7E4F6A65CD}" type="sibTrans" cxnId="{C0C4AF5A-E221-4837-B955-56ADA6F0F304}">
      <dgm:prSet/>
      <dgm:spPr/>
    </dgm:pt>
    <dgm:pt modelId="{9639A481-2176-4F7B-B4F2-1F616E92F1A4}">
      <dgm:prSet phldr="0"/>
      <dgm:spPr/>
      <dgm:t>
        <a:bodyPr/>
        <a:lstStyle/>
        <a:p>
          <a:pPr algn="l" rtl="0"/>
          <a:r>
            <a:rPr lang="en-GB" b="1">
              <a:latin typeface="Arial Nova"/>
              <a:cs typeface="Arial"/>
            </a:rPr>
            <a:t>Futureproofing </a:t>
          </a:r>
        </a:p>
      </dgm:t>
    </dgm:pt>
    <dgm:pt modelId="{24646275-C640-4EE9-A2E8-DA002E5D363F}" type="parTrans" cxnId="{F8B52740-AAEA-4B04-986D-73D2A69B01A4}">
      <dgm:prSet/>
      <dgm:spPr/>
    </dgm:pt>
    <dgm:pt modelId="{F6018094-1CD7-401C-8988-EB44F602DCB4}" type="sibTrans" cxnId="{F8B52740-AAEA-4B04-986D-73D2A69B01A4}">
      <dgm:prSet/>
      <dgm:spPr/>
    </dgm:pt>
    <dgm:pt modelId="{C5F329DA-2B06-4CC1-979D-7EE466B9382D}">
      <dgm:prSet phldr="0"/>
      <dgm:spPr/>
      <dgm:t>
        <a:bodyPr/>
        <a:lstStyle/>
        <a:p>
          <a:pPr rtl="0"/>
          <a:r>
            <a:rPr lang="en-GB" b="1">
              <a:latin typeface="Arial Nova"/>
              <a:cs typeface="Arial"/>
            </a:rPr>
            <a:t>Circular economy</a:t>
          </a:r>
          <a:endParaRPr lang="en-US" b="1">
            <a:latin typeface="Arial Nova"/>
            <a:cs typeface="Arial"/>
          </a:endParaRPr>
        </a:p>
      </dgm:t>
    </dgm:pt>
    <dgm:pt modelId="{9EF5B88C-5DC3-45AD-A7AA-C6960B67FE75}" type="parTrans" cxnId="{5B002954-7683-4286-84E1-1B915A046FBF}">
      <dgm:prSet/>
      <dgm:spPr/>
    </dgm:pt>
    <dgm:pt modelId="{29BCA802-BEF7-44FD-92A4-21950A313D31}" type="sibTrans" cxnId="{5B002954-7683-4286-84E1-1B915A046FBF}">
      <dgm:prSet/>
      <dgm:spPr/>
    </dgm:pt>
    <dgm:pt modelId="{DEBB4293-EC5E-44FB-814C-1310A0E9A51F}">
      <dgm:prSet phldr="0"/>
      <dgm:spPr/>
      <dgm:t>
        <a:bodyPr/>
        <a:lstStyle/>
        <a:p>
          <a:pPr rtl="0"/>
          <a:r>
            <a:rPr lang="en-GB" b="1">
              <a:latin typeface="Arial Nova"/>
              <a:cs typeface="Arial"/>
            </a:rPr>
            <a:t>International impacts</a:t>
          </a:r>
          <a:endParaRPr lang="en-US" b="1">
            <a:latin typeface="Arial Nova"/>
            <a:cs typeface="Arial"/>
          </a:endParaRPr>
        </a:p>
      </dgm:t>
    </dgm:pt>
    <dgm:pt modelId="{9E3C71FD-AD42-4EF5-9DF8-668E22C56568}" type="parTrans" cxnId="{DE5A9FC6-8F66-4F4E-A23C-D856C6EEDD7A}">
      <dgm:prSet/>
      <dgm:spPr/>
    </dgm:pt>
    <dgm:pt modelId="{7F9A645E-636C-4F4E-86CE-10E3E20A1727}" type="sibTrans" cxnId="{DE5A9FC6-8F66-4F4E-A23C-D856C6EEDD7A}">
      <dgm:prSet/>
      <dgm:spPr/>
    </dgm:pt>
    <dgm:pt modelId="{52A20620-1DF0-404A-9AF9-8F44F41777FE}">
      <dgm:prSet phldr="0"/>
      <dgm:spPr/>
      <dgm:t>
        <a:bodyPr/>
        <a:lstStyle/>
        <a:p>
          <a:pPr rtl="0"/>
          <a:r>
            <a:rPr lang="en-GB" b="1">
              <a:latin typeface="Arial Nova"/>
              <a:cs typeface="Arial"/>
            </a:rPr>
            <a:t>Environment </a:t>
          </a:r>
        </a:p>
      </dgm:t>
    </dgm:pt>
    <dgm:pt modelId="{C3BD6ACD-7108-4C12-BAA4-1F40B81858EB}" type="parTrans" cxnId="{E1F2E196-571A-4B80-B238-A844CD9F6792}">
      <dgm:prSet/>
      <dgm:spPr/>
    </dgm:pt>
    <dgm:pt modelId="{19AE04E3-316F-4E87-8377-67C5EEC486B4}" type="sibTrans" cxnId="{E1F2E196-571A-4B80-B238-A844CD9F6792}">
      <dgm:prSet/>
      <dgm:spPr/>
    </dgm:pt>
    <dgm:pt modelId="{BC7BB469-FBE8-490E-96FF-81140B55B177}">
      <dgm:prSet phldr="0"/>
      <dgm:spPr/>
      <dgm:t>
        <a:bodyPr/>
        <a:lstStyle/>
        <a:p>
          <a:r>
            <a:rPr lang="en-GB" b="1">
              <a:latin typeface="Arial Nova"/>
              <a:cs typeface="Arial"/>
            </a:rPr>
            <a:t>Co-benefits</a:t>
          </a:r>
        </a:p>
      </dgm:t>
    </dgm:pt>
    <dgm:pt modelId="{354E0846-FF05-41ED-B93B-C0A59D626C79}" type="parTrans" cxnId="{BAC316B7-8593-4409-9495-D1861E3028F9}">
      <dgm:prSet/>
      <dgm:spPr/>
    </dgm:pt>
    <dgm:pt modelId="{848C0E83-CE45-4EE5-B141-F98DAF656A2B}" type="sibTrans" cxnId="{BAC316B7-8593-4409-9495-D1861E3028F9}">
      <dgm:prSet/>
      <dgm:spPr/>
    </dgm:pt>
    <dgm:pt modelId="{1C02DE88-1759-4451-903E-CFD0A4CC7A0C}" type="pres">
      <dgm:prSet presAssocID="{522BEF06-82EA-4E0B-B7B9-1FB0416246B5}" presName="cycle" presStyleCnt="0">
        <dgm:presLayoutVars>
          <dgm:dir/>
          <dgm:resizeHandles val="exact"/>
        </dgm:presLayoutVars>
      </dgm:prSet>
      <dgm:spPr/>
    </dgm:pt>
    <dgm:pt modelId="{1198CD7E-2B5E-4AE6-9F8C-4210B6A17141}" type="pres">
      <dgm:prSet presAssocID="{A9D1AA13-E3DB-49AC-90B0-0B85C1E43EE9}" presName="node" presStyleLbl="node1" presStyleIdx="0" presStyleCnt="11">
        <dgm:presLayoutVars>
          <dgm:bulletEnabled val="1"/>
        </dgm:presLayoutVars>
      </dgm:prSet>
      <dgm:spPr/>
    </dgm:pt>
    <dgm:pt modelId="{8B9A2656-3356-4F53-85CE-488309DDAFBA}" type="pres">
      <dgm:prSet presAssocID="{A9D1AA13-E3DB-49AC-90B0-0B85C1E43EE9}" presName="spNode" presStyleCnt="0"/>
      <dgm:spPr/>
    </dgm:pt>
    <dgm:pt modelId="{F7E597FF-FB48-4F9D-80A8-9B0DBB929F7C}" type="pres">
      <dgm:prSet presAssocID="{0AD81EE4-1DB5-4A17-8DCD-3D7E4F6A65CD}" presName="sibTrans" presStyleLbl="sibTrans1D1" presStyleIdx="0" presStyleCnt="11"/>
      <dgm:spPr/>
    </dgm:pt>
    <dgm:pt modelId="{3F8383A3-261D-4ABE-8BBE-EA540D0740F9}" type="pres">
      <dgm:prSet presAssocID="{347845E6-7272-4FF3-BD93-8935D7EA84E4}" presName="node" presStyleLbl="node1" presStyleIdx="1" presStyleCnt="11">
        <dgm:presLayoutVars>
          <dgm:bulletEnabled val="1"/>
        </dgm:presLayoutVars>
      </dgm:prSet>
      <dgm:spPr/>
    </dgm:pt>
    <dgm:pt modelId="{9B7ED9CF-ACB6-4B19-851C-B8615BD5FE84}" type="pres">
      <dgm:prSet presAssocID="{347845E6-7272-4FF3-BD93-8935D7EA84E4}" presName="spNode" presStyleCnt="0"/>
      <dgm:spPr/>
    </dgm:pt>
    <dgm:pt modelId="{79BC98DC-F1F1-4656-AE77-659F3EBC600B}" type="pres">
      <dgm:prSet presAssocID="{33F14AB0-AC02-47AE-A92C-4F00472DD804}" presName="sibTrans" presStyleLbl="sibTrans1D1" presStyleIdx="1" presStyleCnt="11"/>
      <dgm:spPr/>
    </dgm:pt>
    <dgm:pt modelId="{FAF37994-109D-4976-A149-F8603A624D76}" type="pres">
      <dgm:prSet presAssocID="{B0F90469-5412-4096-BD94-F3263AB29FF0}" presName="node" presStyleLbl="node1" presStyleIdx="2" presStyleCnt="11">
        <dgm:presLayoutVars>
          <dgm:bulletEnabled val="1"/>
        </dgm:presLayoutVars>
      </dgm:prSet>
      <dgm:spPr/>
    </dgm:pt>
    <dgm:pt modelId="{DCAE8930-81E5-40F2-AC15-159666307A67}" type="pres">
      <dgm:prSet presAssocID="{B0F90469-5412-4096-BD94-F3263AB29FF0}" presName="spNode" presStyleCnt="0"/>
      <dgm:spPr/>
    </dgm:pt>
    <dgm:pt modelId="{12640FA9-7051-4608-B344-C6E89699DCC5}" type="pres">
      <dgm:prSet presAssocID="{BB3D5F79-C96A-4E1F-A8AC-CD1ADAE07D4E}" presName="sibTrans" presStyleLbl="sibTrans1D1" presStyleIdx="2" presStyleCnt="11"/>
      <dgm:spPr/>
    </dgm:pt>
    <dgm:pt modelId="{A0DCE1D1-6E91-4B6B-9A3D-9EC4DD0B200B}" type="pres">
      <dgm:prSet presAssocID="{29633F9B-1068-48A9-8879-D937461FD48E}" presName="node" presStyleLbl="node1" presStyleIdx="3" presStyleCnt="11">
        <dgm:presLayoutVars>
          <dgm:bulletEnabled val="1"/>
        </dgm:presLayoutVars>
      </dgm:prSet>
      <dgm:spPr/>
    </dgm:pt>
    <dgm:pt modelId="{A8081487-98EC-4AD0-A134-4DF8848096F7}" type="pres">
      <dgm:prSet presAssocID="{29633F9B-1068-48A9-8879-D937461FD48E}" presName="spNode" presStyleCnt="0"/>
      <dgm:spPr/>
    </dgm:pt>
    <dgm:pt modelId="{6E3F767A-0D17-46FB-9398-0A727B40549C}" type="pres">
      <dgm:prSet presAssocID="{135A0A1E-5EB4-4E90-824D-4BB785051071}" presName="sibTrans" presStyleLbl="sibTrans1D1" presStyleIdx="3" presStyleCnt="11"/>
      <dgm:spPr/>
    </dgm:pt>
    <dgm:pt modelId="{62C6D8E0-9E04-4AFF-8586-35BAFF2ACA0A}" type="pres">
      <dgm:prSet presAssocID="{9639A481-2176-4F7B-B4F2-1F616E92F1A4}" presName="node" presStyleLbl="node1" presStyleIdx="4" presStyleCnt="11">
        <dgm:presLayoutVars>
          <dgm:bulletEnabled val="1"/>
        </dgm:presLayoutVars>
      </dgm:prSet>
      <dgm:spPr/>
    </dgm:pt>
    <dgm:pt modelId="{AF1520FD-00D7-4EF8-98BE-0ACBB5C665CE}" type="pres">
      <dgm:prSet presAssocID="{9639A481-2176-4F7B-B4F2-1F616E92F1A4}" presName="spNode" presStyleCnt="0"/>
      <dgm:spPr/>
    </dgm:pt>
    <dgm:pt modelId="{D3DD8F03-3ED6-464A-BD1C-4D9CA697010F}" type="pres">
      <dgm:prSet presAssocID="{F6018094-1CD7-401C-8988-EB44F602DCB4}" presName="sibTrans" presStyleLbl="sibTrans1D1" presStyleIdx="4" presStyleCnt="11"/>
      <dgm:spPr/>
    </dgm:pt>
    <dgm:pt modelId="{6E5EBAC3-88C6-49F7-872E-99FD4B5B9147}" type="pres">
      <dgm:prSet presAssocID="{0FD2A786-1E57-4672-A97E-1F72F1686FEC}" presName="node" presStyleLbl="node1" presStyleIdx="5" presStyleCnt="11">
        <dgm:presLayoutVars>
          <dgm:bulletEnabled val="1"/>
        </dgm:presLayoutVars>
      </dgm:prSet>
      <dgm:spPr/>
    </dgm:pt>
    <dgm:pt modelId="{5BF073DF-851B-4232-8D93-BC0E0ABEE1E9}" type="pres">
      <dgm:prSet presAssocID="{0FD2A786-1E57-4672-A97E-1F72F1686FEC}" presName="spNode" presStyleCnt="0"/>
      <dgm:spPr/>
    </dgm:pt>
    <dgm:pt modelId="{66370E51-3286-4088-91CE-D032F5B782A9}" type="pres">
      <dgm:prSet presAssocID="{EB2401AA-28CB-4281-9FF6-A76D3161768A}" presName="sibTrans" presStyleLbl="sibTrans1D1" presStyleIdx="5" presStyleCnt="11"/>
      <dgm:spPr/>
    </dgm:pt>
    <dgm:pt modelId="{1ED2FF70-E24B-4C54-9694-CED6EC7E813F}" type="pres">
      <dgm:prSet presAssocID="{B497E748-D503-4B81-85A9-C42BF56D7E96}" presName="node" presStyleLbl="node1" presStyleIdx="6" presStyleCnt="11">
        <dgm:presLayoutVars>
          <dgm:bulletEnabled val="1"/>
        </dgm:presLayoutVars>
      </dgm:prSet>
      <dgm:spPr/>
    </dgm:pt>
    <dgm:pt modelId="{4B71AFC8-19B2-4EAA-9585-21AE6E857773}" type="pres">
      <dgm:prSet presAssocID="{B497E748-D503-4B81-85A9-C42BF56D7E96}" presName="spNode" presStyleCnt="0"/>
      <dgm:spPr/>
    </dgm:pt>
    <dgm:pt modelId="{0F356613-6DDE-4C2E-A25E-E444E3E9B8A1}" type="pres">
      <dgm:prSet presAssocID="{2B1A5A44-36F0-43DB-8F2B-04F1FCA0CAB2}" presName="sibTrans" presStyleLbl="sibTrans1D1" presStyleIdx="6" presStyleCnt="11"/>
      <dgm:spPr/>
    </dgm:pt>
    <dgm:pt modelId="{47A87658-68BA-46B7-A2B2-05D8C36D92FF}" type="pres">
      <dgm:prSet presAssocID="{C5F329DA-2B06-4CC1-979D-7EE466B9382D}" presName="node" presStyleLbl="node1" presStyleIdx="7" presStyleCnt="11">
        <dgm:presLayoutVars>
          <dgm:bulletEnabled val="1"/>
        </dgm:presLayoutVars>
      </dgm:prSet>
      <dgm:spPr/>
    </dgm:pt>
    <dgm:pt modelId="{A1538BE8-9C3C-4105-81B7-72F3818714D2}" type="pres">
      <dgm:prSet presAssocID="{C5F329DA-2B06-4CC1-979D-7EE466B9382D}" presName="spNode" presStyleCnt="0"/>
      <dgm:spPr/>
    </dgm:pt>
    <dgm:pt modelId="{BD8FE9BC-3C75-48DD-8F90-C49B3E6F04DF}" type="pres">
      <dgm:prSet presAssocID="{29BCA802-BEF7-44FD-92A4-21950A313D31}" presName="sibTrans" presStyleLbl="sibTrans1D1" presStyleIdx="7" presStyleCnt="11"/>
      <dgm:spPr/>
    </dgm:pt>
    <dgm:pt modelId="{1906CD8E-F960-4D4D-A56F-C17B3FB35F22}" type="pres">
      <dgm:prSet presAssocID="{DEBB4293-EC5E-44FB-814C-1310A0E9A51F}" presName="node" presStyleLbl="node1" presStyleIdx="8" presStyleCnt="11">
        <dgm:presLayoutVars>
          <dgm:bulletEnabled val="1"/>
        </dgm:presLayoutVars>
      </dgm:prSet>
      <dgm:spPr/>
    </dgm:pt>
    <dgm:pt modelId="{6A57BACD-CB4D-4F51-884A-721742EF7A82}" type="pres">
      <dgm:prSet presAssocID="{DEBB4293-EC5E-44FB-814C-1310A0E9A51F}" presName="spNode" presStyleCnt="0"/>
      <dgm:spPr/>
    </dgm:pt>
    <dgm:pt modelId="{AAD0C1C7-A131-4197-A6A2-547098AFCC00}" type="pres">
      <dgm:prSet presAssocID="{7F9A645E-636C-4F4E-86CE-10E3E20A1727}" presName="sibTrans" presStyleLbl="sibTrans1D1" presStyleIdx="8" presStyleCnt="11"/>
      <dgm:spPr/>
    </dgm:pt>
    <dgm:pt modelId="{2823C418-C90F-4734-BC36-7F65DCA1D014}" type="pres">
      <dgm:prSet presAssocID="{52A20620-1DF0-404A-9AF9-8F44F41777FE}" presName="node" presStyleLbl="node1" presStyleIdx="9" presStyleCnt="11">
        <dgm:presLayoutVars>
          <dgm:bulletEnabled val="1"/>
        </dgm:presLayoutVars>
      </dgm:prSet>
      <dgm:spPr/>
    </dgm:pt>
    <dgm:pt modelId="{7593F518-3B24-4E2D-87C6-9E5E03A380C7}" type="pres">
      <dgm:prSet presAssocID="{52A20620-1DF0-404A-9AF9-8F44F41777FE}" presName="spNode" presStyleCnt="0"/>
      <dgm:spPr/>
    </dgm:pt>
    <dgm:pt modelId="{703434B4-D0C0-46A3-B02F-0931778D0C4B}" type="pres">
      <dgm:prSet presAssocID="{19AE04E3-316F-4E87-8377-67C5EEC486B4}" presName="sibTrans" presStyleLbl="sibTrans1D1" presStyleIdx="9" presStyleCnt="11"/>
      <dgm:spPr/>
    </dgm:pt>
    <dgm:pt modelId="{5E31128A-BF67-480B-A7EF-417F971489B3}" type="pres">
      <dgm:prSet presAssocID="{BC7BB469-FBE8-490E-96FF-81140B55B177}" presName="node" presStyleLbl="node1" presStyleIdx="10" presStyleCnt="11">
        <dgm:presLayoutVars>
          <dgm:bulletEnabled val="1"/>
        </dgm:presLayoutVars>
      </dgm:prSet>
      <dgm:spPr/>
    </dgm:pt>
    <dgm:pt modelId="{E1D277F8-78B0-471B-958E-C20EB269C9ED}" type="pres">
      <dgm:prSet presAssocID="{BC7BB469-FBE8-490E-96FF-81140B55B177}" presName="spNode" presStyleCnt="0"/>
      <dgm:spPr/>
    </dgm:pt>
    <dgm:pt modelId="{5C6F0DF5-8FD5-43A8-BB6B-51A0D6EC56AC}" type="pres">
      <dgm:prSet presAssocID="{848C0E83-CE45-4EE5-B141-F98DAF656A2B}" presName="sibTrans" presStyleLbl="sibTrans1D1" presStyleIdx="10" presStyleCnt="11"/>
      <dgm:spPr/>
    </dgm:pt>
  </dgm:ptLst>
  <dgm:cxnLst>
    <dgm:cxn modelId="{8E39D424-A859-401D-9BB6-E0512979D4F3}" srcId="{522BEF06-82EA-4E0B-B7B9-1FB0416246B5}" destId="{B497E748-D503-4B81-85A9-C42BF56D7E96}" srcOrd="6" destOrd="0" parTransId="{52C82A83-7ECB-467F-AF1F-9022CF05274A}" sibTransId="{2B1A5A44-36F0-43DB-8F2B-04F1FCA0CAB2}"/>
    <dgm:cxn modelId="{12E5482A-614C-4B3B-98AC-AFD6836D156A}" srcId="{522BEF06-82EA-4E0B-B7B9-1FB0416246B5}" destId="{0FD2A786-1E57-4672-A97E-1F72F1686FEC}" srcOrd="5" destOrd="0" parTransId="{7670B303-E7C9-493E-ACC5-6FF968E7F65B}" sibTransId="{EB2401AA-28CB-4281-9FF6-A76D3161768A}"/>
    <dgm:cxn modelId="{5BF25733-F296-4231-8C56-A135FE0BD6E6}" type="presOf" srcId="{19AE04E3-316F-4E87-8377-67C5EEC486B4}" destId="{703434B4-D0C0-46A3-B02F-0931778D0C4B}" srcOrd="0" destOrd="0" presId="urn:microsoft.com/office/officeart/2005/8/layout/cycle6"/>
    <dgm:cxn modelId="{E5C22134-06E6-4B33-8586-9523FA39D100}" srcId="{522BEF06-82EA-4E0B-B7B9-1FB0416246B5}" destId="{B0F90469-5412-4096-BD94-F3263AB29FF0}" srcOrd="2" destOrd="0" parTransId="{42866AB8-EE59-40E4-8B6D-6B8EB8B1CB58}" sibTransId="{BB3D5F79-C96A-4E1F-A8AC-CD1ADAE07D4E}"/>
    <dgm:cxn modelId="{94EB5D3A-53DD-4124-8986-86EDE2840DAE}" type="presOf" srcId="{135A0A1E-5EB4-4E90-824D-4BB785051071}" destId="{6E3F767A-0D17-46FB-9398-0A727B40549C}" srcOrd="0" destOrd="0" presId="urn:microsoft.com/office/officeart/2005/8/layout/cycle6"/>
    <dgm:cxn modelId="{F8B52740-AAEA-4B04-986D-73D2A69B01A4}" srcId="{522BEF06-82EA-4E0B-B7B9-1FB0416246B5}" destId="{9639A481-2176-4F7B-B4F2-1F616E92F1A4}" srcOrd="4" destOrd="0" parTransId="{24646275-C640-4EE9-A2E8-DA002E5D363F}" sibTransId="{F6018094-1CD7-401C-8988-EB44F602DCB4}"/>
    <dgm:cxn modelId="{6B4B6660-AA93-4440-902D-7232595B8796}" type="presOf" srcId="{0FD2A786-1E57-4672-A97E-1F72F1686FEC}" destId="{6E5EBAC3-88C6-49F7-872E-99FD4B5B9147}" srcOrd="0" destOrd="0" presId="urn:microsoft.com/office/officeart/2005/8/layout/cycle6"/>
    <dgm:cxn modelId="{ABDCE042-8F9A-4AB8-BD14-01DD05A263B4}" type="presOf" srcId="{F6018094-1CD7-401C-8988-EB44F602DCB4}" destId="{D3DD8F03-3ED6-464A-BD1C-4D9CA697010F}" srcOrd="0" destOrd="0" presId="urn:microsoft.com/office/officeart/2005/8/layout/cycle6"/>
    <dgm:cxn modelId="{ABE3BD4C-68F5-47C7-92C2-24A8EBFC5A2A}" type="presOf" srcId="{0AD81EE4-1DB5-4A17-8DCD-3D7E4F6A65CD}" destId="{F7E597FF-FB48-4F9D-80A8-9B0DBB929F7C}" srcOrd="0" destOrd="0" presId="urn:microsoft.com/office/officeart/2005/8/layout/cycle6"/>
    <dgm:cxn modelId="{63BDD372-7E81-4409-81F6-7C36C9F10912}" type="presOf" srcId="{EB2401AA-28CB-4281-9FF6-A76D3161768A}" destId="{66370E51-3286-4088-91CE-D032F5B782A9}" srcOrd="0" destOrd="0" presId="urn:microsoft.com/office/officeart/2005/8/layout/cycle6"/>
    <dgm:cxn modelId="{8FC1D452-D6F7-4E2D-BFCA-08AA88B28D84}" type="presOf" srcId="{522BEF06-82EA-4E0B-B7B9-1FB0416246B5}" destId="{1C02DE88-1759-4451-903E-CFD0A4CC7A0C}" srcOrd="0" destOrd="0" presId="urn:microsoft.com/office/officeart/2005/8/layout/cycle6"/>
    <dgm:cxn modelId="{559B0474-D474-4259-B92A-0582F6AD298A}" type="presOf" srcId="{7F9A645E-636C-4F4E-86CE-10E3E20A1727}" destId="{AAD0C1C7-A131-4197-A6A2-547098AFCC00}" srcOrd="0" destOrd="0" presId="urn:microsoft.com/office/officeart/2005/8/layout/cycle6"/>
    <dgm:cxn modelId="{5B002954-7683-4286-84E1-1B915A046FBF}" srcId="{522BEF06-82EA-4E0B-B7B9-1FB0416246B5}" destId="{C5F329DA-2B06-4CC1-979D-7EE466B9382D}" srcOrd="7" destOrd="0" parTransId="{9EF5B88C-5DC3-45AD-A7AA-C6960B67FE75}" sibTransId="{29BCA802-BEF7-44FD-92A4-21950A313D31}"/>
    <dgm:cxn modelId="{97539678-DD5B-41C9-861C-1B0888F30450}" type="presOf" srcId="{9639A481-2176-4F7B-B4F2-1F616E92F1A4}" destId="{62C6D8E0-9E04-4AFF-8586-35BAFF2ACA0A}" srcOrd="0" destOrd="0" presId="urn:microsoft.com/office/officeart/2005/8/layout/cycle6"/>
    <dgm:cxn modelId="{194E2479-801C-4ED8-A657-C486C4335A75}" type="presOf" srcId="{52A20620-1DF0-404A-9AF9-8F44F41777FE}" destId="{2823C418-C90F-4734-BC36-7F65DCA1D014}" srcOrd="0" destOrd="0" presId="urn:microsoft.com/office/officeart/2005/8/layout/cycle6"/>
    <dgm:cxn modelId="{B619B579-5159-4D85-8792-1E739DEAEE28}" srcId="{522BEF06-82EA-4E0B-B7B9-1FB0416246B5}" destId="{29633F9B-1068-48A9-8879-D937461FD48E}" srcOrd="3" destOrd="0" parTransId="{ACB42F4B-6511-4FEE-9370-6578E974F4B0}" sibTransId="{135A0A1E-5EB4-4E90-824D-4BB785051071}"/>
    <dgm:cxn modelId="{C0C4AF5A-E221-4837-B955-56ADA6F0F304}" srcId="{522BEF06-82EA-4E0B-B7B9-1FB0416246B5}" destId="{A9D1AA13-E3DB-49AC-90B0-0B85C1E43EE9}" srcOrd="0" destOrd="0" parTransId="{F83DA764-EEB9-444F-A18D-15554C5599C8}" sibTransId="{0AD81EE4-1DB5-4A17-8DCD-3D7E4F6A65CD}"/>
    <dgm:cxn modelId="{E1F2E196-571A-4B80-B238-A844CD9F6792}" srcId="{522BEF06-82EA-4E0B-B7B9-1FB0416246B5}" destId="{52A20620-1DF0-404A-9AF9-8F44F41777FE}" srcOrd="9" destOrd="0" parTransId="{C3BD6ACD-7108-4C12-BAA4-1F40B81858EB}" sibTransId="{19AE04E3-316F-4E87-8377-67C5EEC486B4}"/>
    <dgm:cxn modelId="{A4716F9D-41E2-49D5-A2F8-3FBE4E6B00B9}" type="presOf" srcId="{848C0E83-CE45-4EE5-B141-F98DAF656A2B}" destId="{5C6F0DF5-8FD5-43A8-BB6B-51A0D6EC56AC}" srcOrd="0" destOrd="0" presId="urn:microsoft.com/office/officeart/2005/8/layout/cycle6"/>
    <dgm:cxn modelId="{73B696AC-815C-4D22-9048-DC735FA702CC}" type="presOf" srcId="{29633F9B-1068-48A9-8879-D937461FD48E}" destId="{A0DCE1D1-6E91-4B6B-9A3D-9EC4DD0B200B}" srcOrd="0" destOrd="0" presId="urn:microsoft.com/office/officeart/2005/8/layout/cycle6"/>
    <dgm:cxn modelId="{6B1E77AF-7ED8-4490-A496-BDB54E644389}" type="presOf" srcId="{B497E748-D503-4B81-85A9-C42BF56D7E96}" destId="{1ED2FF70-E24B-4C54-9694-CED6EC7E813F}" srcOrd="0" destOrd="0" presId="urn:microsoft.com/office/officeart/2005/8/layout/cycle6"/>
    <dgm:cxn modelId="{384D1FB6-C647-45C0-8390-01B9D3F99EBF}" type="presOf" srcId="{33F14AB0-AC02-47AE-A92C-4F00472DD804}" destId="{79BC98DC-F1F1-4656-AE77-659F3EBC600B}" srcOrd="0" destOrd="0" presId="urn:microsoft.com/office/officeart/2005/8/layout/cycle6"/>
    <dgm:cxn modelId="{BAC316B7-8593-4409-9495-D1861E3028F9}" srcId="{522BEF06-82EA-4E0B-B7B9-1FB0416246B5}" destId="{BC7BB469-FBE8-490E-96FF-81140B55B177}" srcOrd="10" destOrd="0" parTransId="{354E0846-FF05-41ED-B93B-C0A59D626C79}" sibTransId="{848C0E83-CE45-4EE5-B141-F98DAF656A2B}"/>
    <dgm:cxn modelId="{3B249DBE-B403-4A9B-B0E9-1E4A6EF327AA}" type="presOf" srcId="{BB3D5F79-C96A-4E1F-A8AC-CD1ADAE07D4E}" destId="{12640FA9-7051-4608-B344-C6E89699DCC5}" srcOrd="0" destOrd="0" presId="urn:microsoft.com/office/officeart/2005/8/layout/cycle6"/>
    <dgm:cxn modelId="{FE4D63C4-CDFA-4167-9471-D7E1F3B595EC}" srcId="{522BEF06-82EA-4E0B-B7B9-1FB0416246B5}" destId="{347845E6-7272-4FF3-BD93-8935D7EA84E4}" srcOrd="1" destOrd="0" parTransId="{C47292E7-5ADC-4D8A-B995-58B0F3B732CB}" sibTransId="{33F14AB0-AC02-47AE-A92C-4F00472DD804}"/>
    <dgm:cxn modelId="{596D59C5-35F8-4ADC-81DF-D3AD42E500E3}" type="presOf" srcId="{29BCA802-BEF7-44FD-92A4-21950A313D31}" destId="{BD8FE9BC-3C75-48DD-8F90-C49B3E6F04DF}" srcOrd="0" destOrd="0" presId="urn:microsoft.com/office/officeart/2005/8/layout/cycle6"/>
    <dgm:cxn modelId="{DE5A9FC6-8F66-4F4E-A23C-D856C6EEDD7A}" srcId="{522BEF06-82EA-4E0B-B7B9-1FB0416246B5}" destId="{DEBB4293-EC5E-44FB-814C-1310A0E9A51F}" srcOrd="8" destOrd="0" parTransId="{9E3C71FD-AD42-4EF5-9DF8-668E22C56568}" sibTransId="{7F9A645E-636C-4F4E-86CE-10E3E20A1727}"/>
    <dgm:cxn modelId="{9E346AC8-AD63-4D19-AB09-A57C30509B2A}" type="presOf" srcId="{2B1A5A44-36F0-43DB-8F2B-04F1FCA0CAB2}" destId="{0F356613-6DDE-4C2E-A25E-E444E3E9B8A1}" srcOrd="0" destOrd="0" presId="urn:microsoft.com/office/officeart/2005/8/layout/cycle6"/>
    <dgm:cxn modelId="{670AD2CF-F587-458D-80DD-4359D22591EB}" type="presOf" srcId="{BC7BB469-FBE8-490E-96FF-81140B55B177}" destId="{5E31128A-BF67-480B-A7EF-417F971489B3}" srcOrd="0" destOrd="0" presId="urn:microsoft.com/office/officeart/2005/8/layout/cycle6"/>
    <dgm:cxn modelId="{74C72CD5-41D5-4DB1-B794-FA1E9297C1EE}" type="presOf" srcId="{347845E6-7272-4FF3-BD93-8935D7EA84E4}" destId="{3F8383A3-261D-4ABE-8BBE-EA540D0740F9}" srcOrd="0" destOrd="0" presId="urn:microsoft.com/office/officeart/2005/8/layout/cycle6"/>
    <dgm:cxn modelId="{34DA69D6-CACF-4D39-B371-58DBC7083D1E}" type="presOf" srcId="{C5F329DA-2B06-4CC1-979D-7EE466B9382D}" destId="{47A87658-68BA-46B7-A2B2-05D8C36D92FF}" srcOrd="0" destOrd="0" presId="urn:microsoft.com/office/officeart/2005/8/layout/cycle6"/>
    <dgm:cxn modelId="{B8A40FE5-23B0-4B88-AC7E-8E68C4D050C8}" type="presOf" srcId="{DEBB4293-EC5E-44FB-814C-1310A0E9A51F}" destId="{1906CD8E-F960-4D4D-A56F-C17B3FB35F22}" srcOrd="0" destOrd="0" presId="urn:microsoft.com/office/officeart/2005/8/layout/cycle6"/>
    <dgm:cxn modelId="{53F22BE7-99B4-4623-8273-1CE7270BAB3E}" type="presOf" srcId="{B0F90469-5412-4096-BD94-F3263AB29FF0}" destId="{FAF37994-109D-4976-A149-F8603A624D76}" srcOrd="0" destOrd="0" presId="urn:microsoft.com/office/officeart/2005/8/layout/cycle6"/>
    <dgm:cxn modelId="{DF316CF9-D11B-4E42-ACFC-A07FF9860F4B}" type="presOf" srcId="{A9D1AA13-E3DB-49AC-90B0-0B85C1E43EE9}" destId="{1198CD7E-2B5E-4AE6-9F8C-4210B6A17141}" srcOrd="0" destOrd="0" presId="urn:microsoft.com/office/officeart/2005/8/layout/cycle6"/>
    <dgm:cxn modelId="{163C9CA3-FDDB-4C98-8D4E-EBFB0C310206}" type="presParOf" srcId="{1C02DE88-1759-4451-903E-CFD0A4CC7A0C}" destId="{1198CD7E-2B5E-4AE6-9F8C-4210B6A17141}" srcOrd="0" destOrd="0" presId="urn:microsoft.com/office/officeart/2005/8/layout/cycle6"/>
    <dgm:cxn modelId="{D81BA52F-2B97-4B26-905C-11DBCB50C52A}" type="presParOf" srcId="{1C02DE88-1759-4451-903E-CFD0A4CC7A0C}" destId="{8B9A2656-3356-4F53-85CE-488309DDAFBA}" srcOrd="1" destOrd="0" presId="urn:microsoft.com/office/officeart/2005/8/layout/cycle6"/>
    <dgm:cxn modelId="{6D739066-0967-4EDA-8BFE-4DDAB2D0BAC6}" type="presParOf" srcId="{1C02DE88-1759-4451-903E-CFD0A4CC7A0C}" destId="{F7E597FF-FB48-4F9D-80A8-9B0DBB929F7C}" srcOrd="2" destOrd="0" presId="urn:microsoft.com/office/officeart/2005/8/layout/cycle6"/>
    <dgm:cxn modelId="{ACF374FD-3B51-4B8F-AB04-2443C7D19339}" type="presParOf" srcId="{1C02DE88-1759-4451-903E-CFD0A4CC7A0C}" destId="{3F8383A3-261D-4ABE-8BBE-EA540D0740F9}" srcOrd="3" destOrd="0" presId="urn:microsoft.com/office/officeart/2005/8/layout/cycle6"/>
    <dgm:cxn modelId="{771BB83A-998D-4BB1-A9B2-F3D2E259A769}" type="presParOf" srcId="{1C02DE88-1759-4451-903E-CFD0A4CC7A0C}" destId="{9B7ED9CF-ACB6-4B19-851C-B8615BD5FE84}" srcOrd="4" destOrd="0" presId="urn:microsoft.com/office/officeart/2005/8/layout/cycle6"/>
    <dgm:cxn modelId="{47E81D94-3C2B-4F77-8B91-E56E3470F4BA}" type="presParOf" srcId="{1C02DE88-1759-4451-903E-CFD0A4CC7A0C}" destId="{79BC98DC-F1F1-4656-AE77-659F3EBC600B}" srcOrd="5" destOrd="0" presId="urn:microsoft.com/office/officeart/2005/8/layout/cycle6"/>
    <dgm:cxn modelId="{6AE61AD0-E9B2-4A37-B117-DD1DF716879D}" type="presParOf" srcId="{1C02DE88-1759-4451-903E-CFD0A4CC7A0C}" destId="{FAF37994-109D-4976-A149-F8603A624D76}" srcOrd="6" destOrd="0" presId="urn:microsoft.com/office/officeart/2005/8/layout/cycle6"/>
    <dgm:cxn modelId="{DF1ADFF5-52EF-4E2E-8363-CB6C902F819E}" type="presParOf" srcId="{1C02DE88-1759-4451-903E-CFD0A4CC7A0C}" destId="{DCAE8930-81E5-40F2-AC15-159666307A67}" srcOrd="7" destOrd="0" presId="urn:microsoft.com/office/officeart/2005/8/layout/cycle6"/>
    <dgm:cxn modelId="{E88F855C-2835-4539-A1C5-F27097A5752B}" type="presParOf" srcId="{1C02DE88-1759-4451-903E-CFD0A4CC7A0C}" destId="{12640FA9-7051-4608-B344-C6E89699DCC5}" srcOrd="8" destOrd="0" presId="urn:microsoft.com/office/officeart/2005/8/layout/cycle6"/>
    <dgm:cxn modelId="{A05EE4AD-A9DE-4F2A-B584-E06405E3A903}" type="presParOf" srcId="{1C02DE88-1759-4451-903E-CFD0A4CC7A0C}" destId="{A0DCE1D1-6E91-4B6B-9A3D-9EC4DD0B200B}" srcOrd="9" destOrd="0" presId="urn:microsoft.com/office/officeart/2005/8/layout/cycle6"/>
    <dgm:cxn modelId="{AA77D6C9-49F2-41A5-8B36-797FF88F857A}" type="presParOf" srcId="{1C02DE88-1759-4451-903E-CFD0A4CC7A0C}" destId="{A8081487-98EC-4AD0-A134-4DF8848096F7}" srcOrd="10" destOrd="0" presId="urn:microsoft.com/office/officeart/2005/8/layout/cycle6"/>
    <dgm:cxn modelId="{BDC48F91-095E-45EC-9B49-30D8FFF2E941}" type="presParOf" srcId="{1C02DE88-1759-4451-903E-CFD0A4CC7A0C}" destId="{6E3F767A-0D17-46FB-9398-0A727B40549C}" srcOrd="11" destOrd="0" presId="urn:microsoft.com/office/officeart/2005/8/layout/cycle6"/>
    <dgm:cxn modelId="{9FF52E1F-50DE-49CC-A682-53A53F48C2EF}" type="presParOf" srcId="{1C02DE88-1759-4451-903E-CFD0A4CC7A0C}" destId="{62C6D8E0-9E04-4AFF-8586-35BAFF2ACA0A}" srcOrd="12" destOrd="0" presId="urn:microsoft.com/office/officeart/2005/8/layout/cycle6"/>
    <dgm:cxn modelId="{83E86A96-E801-46AA-9F1E-99747B260945}" type="presParOf" srcId="{1C02DE88-1759-4451-903E-CFD0A4CC7A0C}" destId="{AF1520FD-00D7-4EF8-98BE-0ACBB5C665CE}" srcOrd="13" destOrd="0" presId="urn:microsoft.com/office/officeart/2005/8/layout/cycle6"/>
    <dgm:cxn modelId="{9CD2D786-3A1A-4EEA-84C7-8A9884D5F35D}" type="presParOf" srcId="{1C02DE88-1759-4451-903E-CFD0A4CC7A0C}" destId="{D3DD8F03-3ED6-464A-BD1C-4D9CA697010F}" srcOrd="14" destOrd="0" presId="urn:microsoft.com/office/officeart/2005/8/layout/cycle6"/>
    <dgm:cxn modelId="{A623D706-68D0-4754-BC25-DFF3EF3DE4EF}" type="presParOf" srcId="{1C02DE88-1759-4451-903E-CFD0A4CC7A0C}" destId="{6E5EBAC3-88C6-49F7-872E-99FD4B5B9147}" srcOrd="15" destOrd="0" presId="urn:microsoft.com/office/officeart/2005/8/layout/cycle6"/>
    <dgm:cxn modelId="{15CB151C-440B-4EF8-91F7-245D70D93B80}" type="presParOf" srcId="{1C02DE88-1759-4451-903E-CFD0A4CC7A0C}" destId="{5BF073DF-851B-4232-8D93-BC0E0ABEE1E9}" srcOrd="16" destOrd="0" presId="urn:microsoft.com/office/officeart/2005/8/layout/cycle6"/>
    <dgm:cxn modelId="{7F557E50-1FCF-4FBA-B21F-E8912F3EE6C3}" type="presParOf" srcId="{1C02DE88-1759-4451-903E-CFD0A4CC7A0C}" destId="{66370E51-3286-4088-91CE-D032F5B782A9}" srcOrd="17" destOrd="0" presId="urn:microsoft.com/office/officeart/2005/8/layout/cycle6"/>
    <dgm:cxn modelId="{0FFC286A-9CF2-41E7-A701-4F178C5D697D}" type="presParOf" srcId="{1C02DE88-1759-4451-903E-CFD0A4CC7A0C}" destId="{1ED2FF70-E24B-4C54-9694-CED6EC7E813F}" srcOrd="18" destOrd="0" presId="urn:microsoft.com/office/officeart/2005/8/layout/cycle6"/>
    <dgm:cxn modelId="{3F52DE11-D00D-40F0-84EC-B26E4E27C212}" type="presParOf" srcId="{1C02DE88-1759-4451-903E-CFD0A4CC7A0C}" destId="{4B71AFC8-19B2-4EAA-9585-21AE6E857773}" srcOrd="19" destOrd="0" presId="urn:microsoft.com/office/officeart/2005/8/layout/cycle6"/>
    <dgm:cxn modelId="{0A3F619E-7BCF-484C-ABAD-3CD546255396}" type="presParOf" srcId="{1C02DE88-1759-4451-903E-CFD0A4CC7A0C}" destId="{0F356613-6DDE-4C2E-A25E-E444E3E9B8A1}" srcOrd="20" destOrd="0" presId="urn:microsoft.com/office/officeart/2005/8/layout/cycle6"/>
    <dgm:cxn modelId="{18FAA5B2-ECC8-4617-A6DA-61DEE219A918}" type="presParOf" srcId="{1C02DE88-1759-4451-903E-CFD0A4CC7A0C}" destId="{47A87658-68BA-46B7-A2B2-05D8C36D92FF}" srcOrd="21" destOrd="0" presId="urn:microsoft.com/office/officeart/2005/8/layout/cycle6"/>
    <dgm:cxn modelId="{12DA4612-8DFE-406B-8D37-DF66A0F7198A}" type="presParOf" srcId="{1C02DE88-1759-4451-903E-CFD0A4CC7A0C}" destId="{A1538BE8-9C3C-4105-81B7-72F3818714D2}" srcOrd="22" destOrd="0" presId="urn:microsoft.com/office/officeart/2005/8/layout/cycle6"/>
    <dgm:cxn modelId="{91CFCD17-8DC8-49D0-9AEB-1AC9628618FC}" type="presParOf" srcId="{1C02DE88-1759-4451-903E-CFD0A4CC7A0C}" destId="{BD8FE9BC-3C75-48DD-8F90-C49B3E6F04DF}" srcOrd="23" destOrd="0" presId="urn:microsoft.com/office/officeart/2005/8/layout/cycle6"/>
    <dgm:cxn modelId="{D1C02AEE-1A7C-43F3-BFFD-90231B430D4F}" type="presParOf" srcId="{1C02DE88-1759-4451-903E-CFD0A4CC7A0C}" destId="{1906CD8E-F960-4D4D-A56F-C17B3FB35F22}" srcOrd="24" destOrd="0" presId="urn:microsoft.com/office/officeart/2005/8/layout/cycle6"/>
    <dgm:cxn modelId="{0382DD5E-8695-4B88-8E45-95ECEF29B0BD}" type="presParOf" srcId="{1C02DE88-1759-4451-903E-CFD0A4CC7A0C}" destId="{6A57BACD-CB4D-4F51-884A-721742EF7A82}" srcOrd="25" destOrd="0" presId="urn:microsoft.com/office/officeart/2005/8/layout/cycle6"/>
    <dgm:cxn modelId="{4E667DC6-45C4-49BE-A333-DF7203954472}" type="presParOf" srcId="{1C02DE88-1759-4451-903E-CFD0A4CC7A0C}" destId="{AAD0C1C7-A131-4197-A6A2-547098AFCC00}" srcOrd="26" destOrd="0" presId="urn:microsoft.com/office/officeart/2005/8/layout/cycle6"/>
    <dgm:cxn modelId="{2E9B746D-60DF-46BF-93AA-4616127409E9}" type="presParOf" srcId="{1C02DE88-1759-4451-903E-CFD0A4CC7A0C}" destId="{2823C418-C90F-4734-BC36-7F65DCA1D014}" srcOrd="27" destOrd="0" presId="urn:microsoft.com/office/officeart/2005/8/layout/cycle6"/>
    <dgm:cxn modelId="{AD8633C4-DE2C-4E21-B522-9ED844F3F737}" type="presParOf" srcId="{1C02DE88-1759-4451-903E-CFD0A4CC7A0C}" destId="{7593F518-3B24-4E2D-87C6-9E5E03A380C7}" srcOrd="28" destOrd="0" presId="urn:microsoft.com/office/officeart/2005/8/layout/cycle6"/>
    <dgm:cxn modelId="{08BCB2E7-4E52-4398-8C33-9BBFAE3D7867}" type="presParOf" srcId="{1C02DE88-1759-4451-903E-CFD0A4CC7A0C}" destId="{703434B4-D0C0-46A3-B02F-0931778D0C4B}" srcOrd="29" destOrd="0" presId="urn:microsoft.com/office/officeart/2005/8/layout/cycle6"/>
    <dgm:cxn modelId="{B1EA02CF-5F7F-4A52-BA43-55877851170A}" type="presParOf" srcId="{1C02DE88-1759-4451-903E-CFD0A4CC7A0C}" destId="{5E31128A-BF67-480B-A7EF-417F971489B3}" srcOrd="30" destOrd="0" presId="urn:microsoft.com/office/officeart/2005/8/layout/cycle6"/>
    <dgm:cxn modelId="{E443272E-463F-4561-AC16-45926A6276F1}" type="presParOf" srcId="{1C02DE88-1759-4451-903E-CFD0A4CC7A0C}" destId="{E1D277F8-78B0-471B-958E-C20EB269C9ED}" srcOrd="31" destOrd="0" presId="urn:microsoft.com/office/officeart/2005/8/layout/cycle6"/>
    <dgm:cxn modelId="{3CC9C98E-B6A8-49D1-BDB0-8A1F74815C59}" type="presParOf" srcId="{1C02DE88-1759-4451-903E-CFD0A4CC7A0C}" destId="{5C6F0DF5-8FD5-43A8-BB6B-51A0D6EC56AC}" srcOrd="32"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2BEF06-82EA-4E0B-B7B9-1FB0416246B5}" type="doc">
      <dgm:prSet loTypeId="urn:microsoft.com/office/officeart/2005/8/layout/cycle6" loCatId="cycle" qsTypeId="urn:microsoft.com/office/officeart/2005/8/quickstyle/simple1" qsCatId="simple" csTypeId="urn:microsoft.com/office/officeart/2005/8/colors/accent2_2" csCatId="accent2" phldr="1"/>
      <dgm:spPr/>
      <dgm:t>
        <a:bodyPr/>
        <a:lstStyle/>
        <a:p>
          <a:endParaRPr lang="en-US"/>
        </a:p>
      </dgm:t>
    </dgm:pt>
    <dgm:pt modelId="{E7B585DC-108B-4DDF-92AB-5A36DBE1D7C2}">
      <dgm:prSet phldr="0"/>
      <dgm:spPr/>
      <dgm:t>
        <a:bodyPr/>
        <a:lstStyle/>
        <a:p>
          <a:pPr algn="l" rtl="0"/>
          <a:r>
            <a:rPr lang="en-US" b="0">
              <a:solidFill>
                <a:schemeClr val="bg1"/>
              </a:solidFill>
              <a:latin typeface="Arial Nova"/>
              <a:cs typeface="Arial"/>
            </a:rPr>
            <a:t>Through our open calls for evidence per each Challenge</a:t>
          </a:r>
        </a:p>
      </dgm:t>
    </dgm:pt>
    <dgm:pt modelId="{61527D4B-E87C-4117-AD47-EE7A0FF96947}" type="parTrans" cxnId="{B19B9CE6-83DA-4AEA-97BB-6789818B06B3}">
      <dgm:prSet/>
      <dgm:spPr/>
    </dgm:pt>
    <dgm:pt modelId="{F36167E9-564E-48A4-8EC9-F4F3C87D9C0E}" type="sibTrans" cxnId="{B19B9CE6-83DA-4AEA-97BB-6789818B06B3}">
      <dgm:prSet/>
      <dgm:spPr/>
    </dgm:pt>
    <dgm:pt modelId="{676344CD-A7B9-49D1-BE8F-8DB9E55168EB}">
      <dgm:prSet phldr="0"/>
      <dgm:spPr/>
      <dgm:t>
        <a:bodyPr/>
        <a:lstStyle/>
        <a:p>
          <a:pPr algn="l" rtl="0"/>
          <a:r>
            <a:rPr lang="en-GB" b="0">
              <a:solidFill>
                <a:schemeClr val="bg1"/>
              </a:solidFill>
              <a:latin typeface="Arial Nova"/>
              <a:cs typeface="Arial"/>
            </a:rPr>
            <a:t>Through the Insitute of Welsh Affairs to host a citizens assembly</a:t>
          </a:r>
          <a:endParaRPr lang="en-US" b="0">
            <a:solidFill>
              <a:schemeClr val="bg1"/>
            </a:solidFill>
            <a:latin typeface="Arial Nova"/>
            <a:cs typeface="Arial"/>
          </a:endParaRPr>
        </a:p>
      </dgm:t>
    </dgm:pt>
    <dgm:pt modelId="{96FD1430-4E52-43D5-9A6A-893E2505A948}" type="parTrans" cxnId="{EA2C5C42-0384-455C-9FFE-4A55210C5F4B}">
      <dgm:prSet/>
      <dgm:spPr/>
    </dgm:pt>
    <dgm:pt modelId="{097E69F4-8329-4A41-8852-029A5A6FF4CF}" type="sibTrans" cxnId="{EA2C5C42-0384-455C-9FFE-4A55210C5F4B}">
      <dgm:prSet/>
      <dgm:spPr/>
    </dgm:pt>
    <dgm:pt modelId="{B624940C-C021-4A35-9842-89AEC7016169}">
      <dgm:prSet phldr="0"/>
      <dgm:spPr/>
      <dgm:t>
        <a:bodyPr/>
        <a:lstStyle/>
        <a:p>
          <a:pPr algn="l" rtl="0"/>
          <a:r>
            <a:rPr lang="en-GB" b="0">
              <a:solidFill>
                <a:schemeClr val="bg1"/>
              </a:solidFill>
              <a:latin typeface="Arial Nova"/>
              <a:cs typeface="Arial"/>
            </a:rPr>
            <a:t>Through the Wales Youth Parliament to test our conclusions with young people in Wales</a:t>
          </a:r>
          <a:endParaRPr lang="en-US" b="0">
            <a:solidFill>
              <a:schemeClr val="bg1"/>
            </a:solidFill>
            <a:latin typeface="Arial Nova"/>
            <a:cs typeface="Arial"/>
          </a:endParaRPr>
        </a:p>
      </dgm:t>
    </dgm:pt>
    <dgm:pt modelId="{EA0C9D70-E700-4F05-95AB-7FF9195C6DC4}" type="parTrans" cxnId="{EC4E2CF1-29EE-4872-8A6D-0363C1064EFB}">
      <dgm:prSet/>
      <dgm:spPr/>
    </dgm:pt>
    <dgm:pt modelId="{8374E412-F02F-46EC-A303-37CD71FF9ABF}" type="sibTrans" cxnId="{EC4E2CF1-29EE-4872-8A6D-0363C1064EFB}">
      <dgm:prSet/>
      <dgm:spPr/>
    </dgm:pt>
    <dgm:pt modelId="{EC208104-C38A-4842-933E-E364C62E6024}">
      <dgm:prSet phldr="0"/>
      <dgm:spPr/>
      <dgm:t>
        <a:bodyPr/>
        <a:lstStyle/>
        <a:p>
          <a:pPr rtl="0"/>
          <a:r>
            <a:rPr lang="en-US" b="0">
              <a:solidFill>
                <a:schemeClr val="bg1"/>
              </a:solidFill>
              <a:latin typeface="Arial Nova"/>
            </a:rPr>
            <a:t>Through partner </a:t>
          </a:r>
          <a:r>
            <a:rPr lang="en-US" b="0" err="1">
              <a:solidFill>
                <a:schemeClr val="bg1"/>
              </a:solidFill>
              <a:latin typeface="Arial Nova"/>
            </a:rPr>
            <a:t>organisations</a:t>
          </a:r>
          <a:r>
            <a:rPr lang="en-US" b="0">
              <a:solidFill>
                <a:schemeClr val="bg1"/>
              </a:solidFill>
              <a:latin typeface="Arial Nova"/>
            </a:rPr>
            <a:t> to </a:t>
          </a:r>
          <a:r>
            <a:rPr lang="en-GB" b="0">
              <a:solidFill>
                <a:schemeClr val="bg1"/>
              </a:solidFill>
              <a:latin typeface="Arial Nova"/>
              <a:ea typeface="Calibri"/>
              <a:cs typeface="Calibri"/>
            </a:rPr>
            <a:t> test and socialise our conclusions </a:t>
          </a:r>
        </a:p>
      </dgm:t>
    </dgm:pt>
    <dgm:pt modelId="{86AF443A-09E1-4B2B-B2FA-707FBE71BF57}" type="parTrans" cxnId="{0A6B9C5D-58C5-4098-9E7C-D8DD30710444}">
      <dgm:prSet/>
      <dgm:spPr/>
    </dgm:pt>
    <dgm:pt modelId="{FCD3E13E-748F-427A-893D-3695F71E41E5}" type="sibTrans" cxnId="{0A6B9C5D-58C5-4098-9E7C-D8DD30710444}">
      <dgm:prSet/>
      <dgm:spPr/>
    </dgm:pt>
    <dgm:pt modelId="{6E7A7371-A552-4552-A258-022701A3C320}">
      <dgm:prSet phldr="0"/>
      <dgm:spPr/>
      <dgm:t>
        <a:bodyPr/>
        <a:lstStyle/>
        <a:p>
          <a:pPr rtl="0"/>
          <a:r>
            <a:rPr lang="en-GB" b="0">
              <a:solidFill>
                <a:schemeClr val="bg1"/>
              </a:solidFill>
              <a:latin typeface="Arial Nova"/>
              <a:cs typeface="Arial"/>
            </a:rPr>
            <a:t>Through relevant stakeholders and the public through the work of our Challenge groups</a:t>
          </a:r>
          <a:endParaRPr lang="en-US"/>
        </a:p>
      </dgm:t>
    </dgm:pt>
    <dgm:pt modelId="{0A5A25B1-4587-491A-A472-17C6B9B287D4}" type="parTrans" cxnId="{E12CEE24-856C-4148-8935-68FA83C70D13}">
      <dgm:prSet/>
      <dgm:spPr/>
    </dgm:pt>
    <dgm:pt modelId="{9FDEE874-908A-494B-B118-78590EE529CA}" type="sibTrans" cxnId="{E12CEE24-856C-4148-8935-68FA83C70D13}">
      <dgm:prSet/>
      <dgm:spPr/>
    </dgm:pt>
    <dgm:pt modelId="{1C02DE88-1759-4451-903E-CFD0A4CC7A0C}" type="pres">
      <dgm:prSet presAssocID="{522BEF06-82EA-4E0B-B7B9-1FB0416246B5}" presName="cycle" presStyleCnt="0">
        <dgm:presLayoutVars>
          <dgm:dir/>
          <dgm:resizeHandles val="exact"/>
        </dgm:presLayoutVars>
      </dgm:prSet>
      <dgm:spPr/>
    </dgm:pt>
    <dgm:pt modelId="{1DB83890-F194-4CC2-A0BE-978DF14D3F7B}" type="pres">
      <dgm:prSet presAssocID="{E7B585DC-108B-4DDF-92AB-5A36DBE1D7C2}" presName="node" presStyleLbl="node1" presStyleIdx="0" presStyleCnt="5">
        <dgm:presLayoutVars>
          <dgm:bulletEnabled val="1"/>
        </dgm:presLayoutVars>
      </dgm:prSet>
      <dgm:spPr/>
    </dgm:pt>
    <dgm:pt modelId="{6F81B97C-2022-4F16-8182-913CB7511071}" type="pres">
      <dgm:prSet presAssocID="{E7B585DC-108B-4DDF-92AB-5A36DBE1D7C2}" presName="spNode" presStyleCnt="0"/>
      <dgm:spPr/>
    </dgm:pt>
    <dgm:pt modelId="{D28EB6E4-CE59-468F-9856-944050D3A4BB}" type="pres">
      <dgm:prSet presAssocID="{F36167E9-564E-48A4-8EC9-F4F3C87D9C0E}" presName="sibTrans" presStyleLbl="sibTrans1D1" presStyleIdx="0" presStyleCnt="5"/>
      <dgm:spPr/>
    </dgm:pt>
    <dgm:pt modelId="{1400DC5E-70E9-40D3-9A81-260478D095F1}" type="pres">
      <dgm:prSet presAssocID="{6E7A7371-A552-4552-A258-022701A3C320}" presName="node" presStyleLbl="node1" presStyleIdx="1" presStyleCnt="5">
        <dgm:presLayoutVars>
          <dgm:bulletEnabled val="1"/>
        </dgm:presLayoutVars>
      </dgm:prSet>
      <dgm:spPr/>
    </dgm:pt>
    <dgm:pt modelId="{D9DEFBA6-B3AB-465B-A611-474A465866AC}" type="pres">
      <dgm:prSet presAssocID="{6E7A7371-A552-4552-A258-022701A3C320}" presName="spNode" presStyleCnt="0"/>
      <dgm:spPr/>
    </dgm:pt>
    <dgm:pt modelId="{DB40FAAE-67D4-4C73-8107-001FF327F07B}" type="pres">
      <dgm:prSet presAssocID="{9FDEE874-908A-494B-B118-78590EE529CA}" presName="sibTrans" presStyleLbl="sibTrans1D1" presStyleIdx="1" presStyleCnt="5"/>
      <dgm:spPr/>
    </dgm:pt>
    <dgm:pt modelId="{2936174A-D086-402B-A454-42454C5CE939}" type="pres">
      <dgm:prSet presAssocID="{676344CD-A7B9-49D1-BE8F-8DB9E55168EB}" presName="node" presStyleLbl="node1" presStyleIdx="2" presStyleCnt="5">
        <dgm:presLayoutVars>
          <dgm:bulletEnabled val="1"/>
        </dgm:presLayoutVars>
      </dgm:prSet>
      <dgm:spPr/>
    </dgm:pt>
    <dgm:pt modelId="{8D44008D-40BB-4B2B-BE1F-2788A71AFCE5}" type="pres">
      <dgm:prSet presAssocID="{676344CD-A7B9-49D1-BE8F-8DB9E55168EB}" presName="spNode" presStyleCnt="0"/>
      <dgm:spPr/>
    </dgm:pt>
    <dgm:pt modelId="{1229114E-0E89-4D1F-B09F-0B6ED210B4A2}" type="pres">
      <dgm:prSet presAssocID="{097E69F4-8329-4A41-8852-029A5A6FF4CF}" presName="sibTrans" presStyleLbl="sibTrans1D1" presStyleIdx="2" presStyleCnt="5"/>
      <dgm:spPr/>
    </dgm:pt>
    <dgm:pt modelId="{360C63A7-C771-406F-B65D-EF8A95CBA7DF}" type="pres">
      <dgm:prSet presAssocID="{B624940C-C021-4A35-9842-89AEC7016169}" presName="node" presStyleLbl="node1" presStyleIdx="3" presStyleCnt="5">
        <dgm:presLayoutVars>
          <dgm:bulletEnabled val="1"/>
        </dgm:presLayoutVars>
      </dgm:prSet>
      <dgm:spPr/>
    </dgm:pt>
    <dgm:pt modelId="{1FBAC025-2132-4E16-9A78-C8696543935A}" type="pres">
      <dgm:prSet presAssocID="{B624940C-C021-4A35-9842-89AEC7016169}" presName="spNode" presStyleCnt="0"/>
      <dgm:spPr/>
    </dgm:pt>
    <dgm:pt modelId="{BF859909-DEB1-4000-94B3-F12B0CBB6EDD}" type="pres">
      <dgm:prSet presAssocID="{8374E412-F02F-46EC-A303-37CD71FF9ABF}" presName="sibTrans" presStyleLbl="sibTrans1D1" presStyleIdx="3" presStyleCnt="5"/>
      <dgm:spPr/>
    </dgm:pt>
    <dgm:pt modelId="{5D08F5CA-B678-406D-BAEB-E731838FD8CD}" type="pres">
      <dgm:prSet presAssocID="{EC208104-C38A-4842-933E-E364C62E6024}" presName="node" presStyleLbl="node1" presStyleIdx="4" presStyleCnt="5">
        <dgm:presLayoutVars>
          <dgm:bulletEnabled val="1"/>
        </dgm:presLayoutVars>
      </dgm:prSet>
      <dgm:spPr/>
    </dgm:pt>
    <dgm:pt modelId="{5084A6F8-3632-454E-8FE8-E29BD095A2D3}" type="pres">
      <dgm:prSet presAssocID="{EC208104-C38A-4842-933E-E364C62E6024}" presName="spNode" presStyleCnt="0"/>
      <dgm:spPr/>
    </dgm:pt>
    <dgm:pt modelId="{2DE33C64-E8F1-41D5-A2C9-E64B468EC0F8}" type="pres">
      <dgm:prSet presAssocID="{FCD3E13E-748F-427A-893D-3695F71E41E5}" presName="sibTrans" presStyleLbl="sibTrans1D1" presStyleIdx="4" presStyleCnt="5"/>
      <dgm:spPr/>
    </dgm:pt>
  </dgm:ptLst>
  <dgm:cxnLst>
    <dgm:cxn modelId="{1021031D-6489-4712-851F-B2C32A88466B}" type="presOf" srcId="{9FDEE874-908A-494B-B118-78590EE529CA}" destId="{DB40FAAE-67D4-4C73-8107-001FF327F07B}" srcOrd="0" destOrd="0" presId="urn:microsoft.com/office/officeart/2005/8/layout/cycle6"/>
    <dgm:cxn modelId="{E12CEE24-856C-4148-8935-68FA83C70D13}" srcId="{522BEF06-82EA-4E0B-B7B9-1FB0416246B5}" destId="{6E7A7371-A552-4552-A258-022701A3C320}" srcOrd="1" destOrd="0" parTransId="{0A5A25B1-4587-491A-A472-17C6B9B287D4}" sibTransId="{9FDEE874-908A-494B-B118-78590EE529CA}"/>
    <dgm:cxn modelId="{0A6B9C5D-58C5-4098-9E7C-D8DD30710444}" srcId="{522BEF06-82EA-4E0B-B7B9-1FB0416246B5}" destId="{EC208104-C38A-4842-933E-E364C62E6024}" srcOrd="4" destOrd="0" parTransId="{86AF443A-09E1-4B2B-B2FA-707FBE71BF57}" sibTransId="{FCD3E13E-748F-427A-893D-3695F71E41E5}"/>
    <dgm:cxn modelId="{EA2C5C42-0384-455C-9FFE-4A55210C5F4B}" srcId="{522BEF06-82EA-4E0B-B7B9-1FB0416246B5}" destId="{676344CD-A7B9-49D1-BE8F-8DB9E55168EB}" srcOrd="2" destOrd="0" parTransId="{96FD1430-4E52-43D5-9A6A-893E2505A948}" sibTransId="{097E69F4-8329-4A41-8852-029A5A6FF4CF}"/>
    <dgm:cxn modelId="{8FC1D452-D6F7-4E2D-BFCA-08AA88B28D84}" type="presOf" srcId="{522BEF06-82EA-4E0B-B7B9-1FB0416246B5}" destId="{1C02DE88-1759-4451-903E-CFD0A4CC7A0C}" srcOrd="0" destOrd="0" presId="urn:microsoft.com/office/officeart/2005/8/layout/cycle6"/>
    <dgm:cxn modelId="{75968374-9DC3-47FB-B362-605F0CAF31C9}" type="presOf" srcId="{8374E412-F02F-46EC-A303-37CD71FF9ABF}" destId="{BF859909-DEB1-4000-94B3-F12B0CBB6EDD}" srcOrd="0" destOrd="0" presId="urn:microsoft.com/office/officeart/2005/8/layout/cycle6"/>
    <dgm:cxn modelId="{C914A599-293D-430C-91BC-73CE062855FC}" type="presOf" srcId="{FCD3E13E-748F-427A-893D-3695F71E41E5}" destId="{2DE33C64-E8F1-41D5-A2C9-E64B468EC0F8}" srcOrd="0" destOrd="0" presId="urn:microsoft.com/office/officeart/2005/8/layout/cycle6"/>
    <dgm:cxn modelId="{C536A99D-B54B-4F63-8331-5473298FEA5D}" type="presOf" srcId="{097E69F4-8329-4A41-8852-029A5A6FF4CF}" destId="{1229114E-0E89-4D1F-B09F-0B6ED210B4A2}" srcOrd="0" destOrd="0" presId="urn:microsoft.com/office/officeart/2005/8/layout/cycle6"/>
    <dgm:cxn modelId="{FBF075AF-A50C-452A-AD76-59C399FC754F}" type="presOf" srcId="{676344CD-A7B9-49D1-BE8F-8DB9E55168EB}" destId="{2936174A-D086-402B-A454-42454C5CE939}" srcOrd="0" destOrd="0" presId="urn:microsoft.com/office/officeart/2005/8/layout/cycle6"/>
    <dgm:cxn modelId="{9A7E00B3-D48B-4E8A-AC43-5F6A3DF21608}" type="presOf" srcId="{B624940C-C021-4A35-9842-89AEC7016169}" destId="{360C63A7-C771-406F-B65D-EF8A95CBA7DF}" srcOrd="0" destOrd="0" presId="urn:microsoft.com/office/officeart/2005/8/layout/cycle6"/>
    <dgm:cxn modelId="{FAECE0E4-159F-45EC-A97C-FA5A67B7940E}" type="presOf" srcId="{E7B585DC-108B-4DDF-92AB-5A36DBE1D7C2}" destId="{1DB83890-F194-4CC2-A0BE-978DF14D3F7B}" srcOrd="0" destOrd="0" presId="urn:microsoft.com/office/officeart/2005/8/layout/cycle6"/>
    <dgm:cxn modelId="{B19B9CE6-83DA-4AEA-97BB-6789818B06B3}" srcId="{522BEF06-82EA-4E0B-B7B9-1FB0416246B5}" destId="{E7B585DC-108B-4DDF-92AB-5A36DBE1D7C2}" srcOrd="0" destOrd="0" parTransId="{61527D4B-E87C-4117-AD47-EE7A0FF96947}" sibTransId="{F36167E9-564E-48A4-8EC9-F4F3C87D9C0E}"/>
    <dgm:cxn modelId="{7C45C2E8-9059-4862-AF78-BFFD53D0E7C9}" type="presOf" srcId="{F36167E9-564E-48A4-8EC9-F4F3C87D9C0E}" destId="{D28EB6E4-CE59-468F-9856-944050D3A4BB}" srcOrd="0" destOrd="0" presId="urn:microsoft.com/office/officeart/2005/8/layout/cycle6"/>
    <dgm:cxn modelId="{9C9BD6EE-036E-4E65-A3AE-E906EE99D37E}" type="presOf" srcId="{6E7A7371-A552-4552-A258-022701A3C320}" destId="{1400DC5E-70E9-40D3-9A81-260478D095F1}" srcOrd="0" destOrd="0" presId="urn:microsoft.com/office/officeart/2005/8/layout/cycle6"/>
    <dgm:cxn modelId="{EC4E2CF1-29EE-4872-8A6D-0363C1064EFB}" srcId="{522BEF06-82EA-4E0B-B7B9-1FB0416246B5}" destId="{B624940C-C021-4A35-9842-89AEC7016169}" srcOrd="3" destOrd="0" parTransId="{EA0C9D70-E700-4F05-95AB-7FF9195C6DC4}" sibTransId="{8374E412-F02F-46EC-A303-37CD71FF9ABF}"/>
    <dgm:cxn modelId="{0F6008FF-C38C-4450-844D-9FA8999A15E1}" type="presOf" srcId="{EC208104-C38A-4842-933E-E364C62E6024}" destId="{5D08F5CA-B678-406D-BAEB-E731838FD8CD}" srcOrd="0" destOrd="0" presId="urn:microsoft.com/office/officeart/2005/8/layout/cycle6"/>
    <dgm:cxn modelId="{5F97768C-F0C4-4E34-ADFE-9B65896A5E6C}" type="presParOf" srcId="{1C02DE88-1759-4451-903E-CFD0A4CC7A0C}" destId="{1DB83890-F194-4CC2-A0BE-978DF14D3F7B}" srcOrd="0" destOrd="0" presId="urn:microsoft.com/office/officeart/2005/8/layout/cycle6"/>
    <dgm:cxn modelId="{D92BBC34-5F59-4D0F-8EDB-F77B30732238}" type="presParOf" srcId="{1C02DE88-1759-4451-903E-CFD0A4CC7A0C}" destId="{6F81B97C-2022-4F16-8182-913CB7511071}" srcOrd="1" destOrd="0" presId="urn:microsoft.com/office/officeart/2005/8/layout/cycle6"/>
    <dgm:cxn modelId="{247850CA-C9B0-42A3-A45A-D2F781C2DA7D}" type="presParOf" srcId="{1C02DE88-1759-4451-903E-CFD0A4CC7A0C}" destId="{D28EB6E4-CE59-468F-9856-944050D3A4BB}" srcOrd="2" destOrd="0" presId="urn:microsoft.com/office/officeart/2005/8/layout/cycle6"/>
    <dgm:cxn modelId="{DA1CDF10-2966-41EA-8D73-663F2E21832E}" type="presParOf" srcId="{1C02DE88-1759-4451-903E-CFD0A4CC7A0C}" destId="{1400DC5E-70E9-40D3-9A81-260478D095F1}" srcOrd="3" destOrd="0" presId="urn:microsoft.com/office/officeart/2005/8/layout/cycle6"/>
    <dgm:cxn modelId="{BA881524-9007-4D7A-8C4E-923C1C3BF268}" type="presParOf" srcId="{1C02DE88-1759-4451-903E-CFD0A4CC7A0C}" destId="{D9DEFBA6-B3AB-465B-A611-474A465866AC}" srcOrd="4" destOrd="0" presId="urn:microsoft.com/office/officeart/2005/8/layout/cycle6"/>
    <dgm:cxn modelId="{F0104D89-61A0-497A-A1BC-1E4269A6C40D}" type="presParOf" srcId="{1C02DE88-1759-4451-903E-CFD0A4CC7A0C}" destId="{DB40FAAE-67D4-4C73-8107-001FF327F07B}" srcOrd="5" destOrd="0" presId="urn:microsoft.com/office/officeart/2005/8/layout/cycle6"/>
    <dgm:cxn modelId="{7FD3B9AD-30DC-4B83-AA58-A391B6AD073C}" type="presParOf" srcId="{1C02DE88-1759-4451-903E-CFD0A4CC7A0C}" destId="{2936174A-D086-402B-A454-42454C5CE939}" srcOrd="6" destOrd="0" presId="urn:microsoft.com/office/officeart/2005/8/layout/cycle6"/>
    <dgm:cxn modelId="{E4ED953E-4346-44C2-ACEB-9739AC0AB48A}" type="presParOf" srcId="{1C02DE88-1759-4451-903E-CFD0A4CC7A0C}" destId="{8D44008D-40BB-4B2B-BE1F-2788A71AFCE5}" srcOrd="7" destOrd="0" presId="urn:microsoft.com/office/officeart/2005/8/layout/cycle6"/>
    <dgm:cxn modelId="{F39ABE77-A619-4DB4-8EA4-05D4AB512611}" type="presParOf" srcId="{1C02DE88-1759-4451-903E-CFD0A4CC7A0C}" destId="{1229114E-0E89-4D1F-B09F-0B6ED210B4A2}" srcOrd="8" destOrd="0" presId="urn:microsoft.com/office/officeart/2005/8/layout/cycle6"/>
    <dgm:cxn modelId="{6E88DF1E-EA2E-491D-8F4D-FA80EC619CEE}" type="presParOf" srcId="{1C02DE88-1759-4451-903E-CFD0A4CC7A0C}" destId="{360C63A7-C771-406F-B65D-EF8A95CBA7DF}" srcOrd="9" destOrd="0" presId="urn:microsoft.com/office/officeart/2005/8/layout/cycle6"/>
    <dgm:cxn modelId="{78D22F04-95C3-474E-B376-3D3EB671EDC1}" type="presParOf" srcId="{1C02DE88-1759-4451-903E-CFD0A4CC7A0C}" destId="{1FBAC025-2132-4E16-9A78-C8696543935A}" srcOrd="10" destOrd="0" presId="urn:microsoft.com/office/officeart/2005/8/layout/cycle6"/>
    <dgm:cxn modelId="{916B3B55-FC6C-4FD2-A302-AC281BF9C8A8}" type="presParOf" srcId="{1C02DE88-1759-4451-903E-CFD0A4CC7A0C}" destId="{BF859909-DEB1-4000-94B3-F12B0CBB6EDD}" srcOrd="11" destOrd="0" presId="urn:microsoft.com/office/officeart/2005/8/layout/cycle6"/>
    <dgm:cxn modelId="{D9815439-8B59-4716-B42B-51038EA6DD3E}" type="presParOf" srcId="{1C02DE88-1759-4451-903E-CFD0A4CC7A0C}" destId="{5D08F5CA-B678-406D-BAEB-E731838FD8CD}" srcOrd="12" destOrd="0" presId="urn:microsoft.com/office/officeart/2005/8/layout/cycle6"/>
    <dgm:cxn modelId="{0E43E60F-A0D6-4178-8DFF-0A86F9D0BDEB}" type="presParOf" srcId="{1C02DE88-1759-4451-903E-CFD0A4CC7A0C}" destId="{5084A6F8-3632-454E-8FE8-E29BD095A2D3}" srcOrd="13" destOrd="0" presId="urn:microsoft.com/office/officeart/2005/8/layout/cycle6"/>
    <dgm:cxn modelId="{2FEEACC3-E29A-4CD9-9D53-8B9BF839026A}" type="presParOf" srcId="{1C02DE88-1759-4451-903E-CFD0A4CC7A0C}" destId="{2DE33C64-E8F1-41D5-A2C9-E64B468EC0F8}"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F2872B-E902-4C6B-91BF-31445CBACF8B}" type="doc">
      <dgm:prSet loTypeId="urn:microsoft.com/office/officeart/2018/2/layout/IconVerticalSolidList" loCatId="icon" qsTypeId="urn:microsoft.com/office/officeart/2005/8/quickstyle/simple1" qsCatId="simple" csTypeId="urn:microsoft.com/office/officeart/2005/8/colors/accent6_5" csCatId="accent6" phldr="1"/>
      <dgm:spPr/>
      <dgm:t>
        <a:bodyPr/>
        <a:lstStyle/>
        <a:p>
          <a:endParaRPr lang="en-US"/>
        </a:p>
      </dgm:t>
    </dgm:pt>
    <dgm:pt modelId="{356B2CB9-D014-493D-98BB-0C44339FE93E}">
      <dgm:prSet phldr="0"/>
      <dgm:spPr/>
      <dgm:t>
        <a:bodyPr/>
        <a:lstStyle/>
        <a:p>
          <a:pPr>
            <a:lnSpc>
              <a:spcPct val="100000"/>
            </a:lnSpc>
          </a:pPr>
          <a:r>
            <a:rPr lang="en-GB" b="1">
              <a:latin typeface="Calibri"/>
              <a:ea typeface="Calibri"/>
              <a:cs typeface="Calibri"/>
            </a:rPr>
            <a:t>Jan – Jun 2023 – set up: </a:t>
          </a:r>
          <a:r>
            <a:rPr lang="en-GB">
              <a:latin typeface="Calibri"/>
              <a:ea typeface="Calibri"/>
              <a:cs typeface="Calibri"/>
            </a:rPr>
            <a:t>goals, ways of working, challenge setting, challenge reference groups, public participation arrangements, reporting structures</a:t>
          </a:r>
          <a:endParaRPr lang="en-US">
            <a:latin typeface="Calibri"/>
            <a:ea typeface="Calibri"/>
            <a:cs typeface="Calibri"/>
          </a:endParaRPr>
        </a:p>
      </dgm:t>
    </dgm:pt>
    <dgm:pt modelId="{D04D020D-4C6B-49C4-9A0E-A4088FF548EB}" type="parTrans" cxnId="{F7E06A6C-2E5D-43A9-8AB5-587BEDF78BC8}">
      <dgm:prSet/>
      <dgm:spPr/>
    </dgm:pt>
    <dgm:pt modelId="{B22A1968-2043-4016-BD1B-68A3913F5C3F}" type="sibTrans" cxnId="{F7E06A6C-2E5D-43A9-8AB5-587BEDF78BC8}">
      <dgm:prSet/>
      <dgm:spPr/>
      <dgm:t>
        <a:bodyPr/>
        <a:lstStyle/>
        <a:p>
          <a:endParaRPr lang="en-US"/>
        </a:p>
      </dgm:t>
    </dgm:pt>
    <dgm:pt modelId="{33FCBCC7-E0BB-4F21-8168-A3655D2BE662}">
      <dgm:prSet phldr="0"/>
      <dgm:spPr/>
      <dgm:t>
        <a:bodyPr/>
        <a:lstStyle/>
        <a:p>
          <a:pPr>
            <a:lnSpc>
              <a:spcPct val="100000"/>
            </a:lnSpc>
          </a:pPr>
          <a:r>
            <a:rPr lang="en-GB" b="1">
              <a:latin typeface="Calibri"/>
              <a:ea typeface="Calibri"/>
              <a:cs typeface="Calibri"/>
            </a:rPr>
            <a:t>July to December 2023 – collection of evidence: </a:t>
          </a:r>
          <a:r>
            <a:rPr lang="en-GB">
              <a:latin typeface="Calibri"/>
              <a:ea typeface="Calibri"/>
              <a:cs typeface="Calibri"/>
            </a:rPr>
            <a:t>including open  public consultation on challenges – food, energy, buildings, connections, education and the future of work</a:t>
          </a:r>
          <a:endParaRPr lang="en-US">
            <a:latin typeface="Calibri"/>
            <a:ea typeface="Calibri"/>
            <a:cs typeface="Calibri"/>
          </a:endParaRPr>
        </a:p>
      </dgm:t>
    </dgm:pt>
    <dgm:pt modelId="{7F8235C3-6E63-4C22-87B3-DD1FBF9FF308}" type="parTrans" cxnId="{C86D5601-EFA1-492B-8423-F4D37E8EF406}">
      <dgm:prSet/>
      <dgm:spPr/>
    </dgm:pt>
    <dgm:pt modelId="{5232FF22-D8CD-4B7A-A855-D95C33536EC9}" type="sibTrans" cxnId="{C86D5601-EFA1-492B-8423-F4D37E8EF406}">
      <dgm:prSet/>
      <dgm:spPr/>
      <dgm:t>
        <a:bodyPr/>
        <a:lstStyle/>
        <a:p>
          <a:endParaRPr lang="en-US"/>
        </a:p>
      </dgm:t>
    </dgm:pt>
    <dgm:pt modelId="{D472463C-FD69-443A-918C-4DDA501DAC6D}">
      <dgm:prSet phldr="0"/>
      <dgm:spPr/>
      <dgm:t>
        <a:bodyPr/>
        <a:lstStyle/>
        <a:p>
          <a:pPr>
            <a:lnSpc>
              <a:spcPct val="100000"/>
            </a:lnSpc>
          </a:pPr>
          <a:r>
            <a:rPr lang="en-GB" b="1">
              <a:latin typeface="Calibri"/>
              <a:ea typeface="Calibri"/>
              <a:cs typeface="Calibri"/>
            </a:rPr>
            <a:t>Jan – March 2024 – synthesis of evidence &amp; development of draft conclusions: </a:t>
          </a:r>
          <a:r>
            <a:rPr lang="en-GB" b="0">
              <a:latin typeface="Calibri"/>
              <a:ea typeface="Calibri"/>
              <a:cs typeface="Calibri"/>
            </a:rPr>
            <a:t>including further evidence gathering and testing of draft conclusions</a:t>
          </a:r>
        </a:p>
      </dgm:t>
    </dgm:pt>
    <dgm:pt modelId="{804F176D-51A0-419E-A43C-A931CAA14844}" type="parTrans" cxnId="{67F81740-874E-4F5A-8756-542DAEDBB140}">
      <dgm:prSet/>
      <dgm:spPr/>
    </dgm:pt>
    <dgm:pt modelId="{D39890A5-33FB-48C2-A825-0C190386B4EA}" type="sibTrans" cxnId="{67F81740-874E-4F5A-8756-542DAEDBB140}">
      <dgm:prSet/>
      <dgm:spPr/>
      <dgm:t>
        <a:bodyPr/>
        <a:lstStyle/>
        <a:p>
          <a:endParaRPr lang="en-US"/>
        </a:p>
      </dgm:t>
    </dgm:pt>
    <dgm:pt modelId="{79EC948D-14F1-4527-BF85-A94075B2F0EA}">
      <dgm:prSet phldr="0"/>
      <dgm:spPr/>
      <dgm:t>
        <a:bodyPr/>
        <a:lstStyle/>
        <a:p>
          <a:pPr rtl="0">
            <a:lnSpc>
              <a:spcPct val="100000"/>
            </a:lnSpc>
          </a:pPr>
          <a:r>
            <a:rPr lang="en-GB" b="1" dirty="0">
              <a:latin typeface="Calibri"/>
              <a:ea typeface="Calibri"/>
              <a:cs typeface="Calibri"/>
            </a:rPr>
            <a:t>April – May 2024 – testing draft conclusions:</a:t>
          </a:r>
          <a:r>
            <a:rPr lang="en-GB" dirty="0">
              <a:latin typeface="Calibri"/>
              <a:ea typeface="Calibri"/>
              <a:cs typeface="Calibri"/>
            </a:rPr>
            <a:t> test draft conclusion through citizens’ assembly, Welsh Youth Parliament, partner events, public, private and community sectors </a:t>
          </a:r>
          <a:endParaRPr lang="en-US" dirty="0">
            <a:latin typeface="Calibri"/>
            <a:ea typeface="Calibri"/>
            <a:cs typeface="Calibri"/>
          </a:endParaRPr>
        </a:p>
      </dgm:t>
    </dgm:pt>
    <dgm:pt modelId="{6B119C59-C7AF-41E2-B2F9-F75E466E6104}" type="parTrans" cxnId="{A8BEF20E-FEA5-4D83-8D90-13EC6357C433}">
      <dgm:prSet/>
      <dgm:spPr/>
    </dgm:pt>
    <dgm:pt modelId="{F1591551-112B-466E-9A3A-47DA52986983}" type="sibTrans" cxnId="{A8BEF20E-FEA5-4D83-8D90-13EC6357C433}">
      <dgm:prSet/>
      <dgm:spPr/>
      <dgm:t>
        <a:bodyPr/>
        <a:lstStyle/>
        <a:p>
          <a:endParaRPr lang="en-US"/>
        </a:p>
      </dgm:t>
    </dgm:pt>
    <dgm:pt modelId="{B5877CEB-E874-4E98-9E87-1591A146D3D9}">
      <dgm:prSet phldr="0"/>
      <dgm:spPr/>
      <dgm:t>
        <a:bodyPr/>
        <a:lstStyle/>
        <a:p>
          <a:pPr>
            <a:lnSpc>
              <a:spcPct val="100000"/>
            </a:lnSpc>
          </a:pPr>
          <a:r>
            <a:rPr lang="en-GB" b="1">
              <a:latin typeface="Calibri"/>
              <a:ea typeface="Calibri"/>
              <a:cs typeface="Calibri"/>
            </a:rPr>
            <a:t>June – July 2024 – finalise report for presentation:</a:t>
          </a:r>
          <a:r>
            <a:rPr lang="en-GB">
              <a:latin typeface="Calibri"/>
              <a:ea typeface="Calibri"/>
              <a:cs typeface="Calibri"/>
            </a:rPr>
            <a:t> event to present deliverable pathways to Co-operation Agreement partners at Senedd </a:t>
          </a:r>
          <a:endParaRPr lang="en-US">
            <a:latin typeface="Calibri"/>
            <a:ea typeface="Calibri"/>
            <a:cs typeface="Calibri"/>
          </a:endParaRPr>
        </a:p>
      </dgm:t>
    </dgm:pt>
    <dgm:pt modelId="{D5EDF3DC-13F8-407D-AB1D-DE224DBAD5DA}" type="parTrans" cxnId="{09A1A5F8-A614-493C-B916-9C127ADB2974}">
      <dgm:prSet/>
      <dgm:spPr/>
    </dgm:pt>
    <dgm:pt modelId="{D3EB3F80-3A2C-47EB-8D29-E9A5D888D08D}" type="sibTrans" cxnId="{09A1A5F8-A614-493C-B916-9C127ADB2974}">
      <dgm:prSet/>
      <dgm:spPr/>
    </dgm:pt>
    <dgm:pt modelId="{8BBE1738-0A4B-4317-8A0D-25295F950756}" type="pres">
      <dgm:prSet presAssocID="{57F2872B-E902-4C6B-91BF-31445CBACF8B}" presName="root" presStyleCnt="0">
        <dgm:presLayoutVars>
          <dgm:dir/>
          <dgm:resizeHandles val="exact"/>
        </dgm:presLayoutVars>
      </dgm:prSet>
      <dgm:spPr/>
    </dgm:pt>
    <dgm:pt modelId="{7C146B36-0E7B-42B6-940F-6AB4EB029AAC}" type="pres">
      <dgm:prSet presAssocID="{356B2CB9-D014-493D-98BB-0C44339FE93E}" presName="compNode" presStyleCnt="0"/>
      <dgm:spPr/>
    </dgm:pt>
    <dgm:pt modelId="{31981BB8-416E-407E-B931-EE53AAE93626}" type="pres">
      <dgm:prSet presAssocID="{356B2CB9-D014-493D-98BB-0C44339FE93E}" presName="bgRect" presStyleLbl="bgShp" presStyleIdx="0" presStyleCnt="5"/>
      <dgm:spPr/>
    </dgm:pt>
    <dgm:pt modelId="{D3A7F000-A27C-4B24-8EC3-2BFE0751A67C}" type="pres">
      <dgm:prSet presAssocID="{356B2CB9-D014-493D-98BB-0C44339FE93E}"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with solid fill"/>
        </a:ext>
      </dgm:extLst>
    </dgm:pt>
    <dgm:pt modelId="{ABEC7024-5D1A-4DD5-9BFF-9C5A8CD7FAE2}" type="pres">
      <dgm:prSet presAssocID="{356B2CB9-D014-493D-98BB-0C44339FE93E}" presName="spaceRect" presStyleCnt="0"/>
      <dgm:spPr/>
    </dgm:pt>
    <dgm:pt modelId="{72F17EA8-CA8C-4B4A-8BCD-63D0F12A7984}" type="pres">
      <dgm:prSet presAssocID="{356B2CB9-D014-493D-98BB-0C44339FE93E}" presName="parTx" presStyleLbl="revTx" presStyleIdx="0" presStyleCnt="5">
        <dgm:presLayoutVars>
          <dgm:chMax val="0"/>
          <dgm:chPref val="0"/>
        </dgm:presLayoutVars>
      </dgm:prSet>
      <dgm:spPr/>
    </dgm:pt>
    <dgm:pt modelId="{AF99FCBB-B5DD-4409-A251-106A473AC5C3}" type="pres">
      <dgm:prSet presAssocID="{B22A1968-2043-4016-BD1B-68A3913F5C3F}" presName="sibTrans" presStyleCnt="0"/>
      <dgm:spPr/>
    </dgm:pt>
    <dgm:pt modelId="{54AE91D3-CA6B-4328-8646-BD4CA3F1DE1C}" type="pres">
      <dgm:prSet presAssocID="{33FCBCC7-E0BB-4F21-8168-A3655D2BE662}" presName="compNode" presStyleCnt="0"/>
      <dgm:spPr/>
    </dgm:pt>
    <dgm:pt modelId="{9B8134C6-56C9-4E21-9AF8-B1A9D21FADC9}" type="pres">
      <dgm:prSet presAssocID="{33FCBCC7-E0BB-4F21-8168-A3655D2BE662}" presName="bgRect" presStyleLbl="bgShp" presStyleIdx="1" presStyleCnt="5"/>
      <dgm:spPr/>
    </dgm:pt>
    <dgm:pt modelId="{E8AA443B-CA4F-4AB2-B308-C054273D64B5}" type="pres">
      <dgm:prSet presAssocID="{33FCBCC7-E0BB-4F21-8168-A3655D2BE662}"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croscope with solid fill"/>
        </a:ext>
      </dgm:extLst>
    </dgm:pt>
    <dgm:pt modelId="{54D38C16-FBED-4F21-AB41-DA9B67242E78}" type="pres">
      <dgm:prSet presAssocID="{33FCBCC7-E0BB-4F21-8168-A3655D2BE662}" presName="spaceRect" presStyleCnt="0"/>
      <dgm:spPr/>
    </dgm:pt>
    <dgm:pt modelId="{3A8BAB20-9215-411C-8805-11F02DF0DBBD}" type="pres">
      <dgm:prSet presAssocID="{33FCBCC7-E0BB-4F21-8168-A3655D2BE662}" presName="parTx" presStyleLbl="revTx" presStyleIdx="1" presStyleCnt="5">
        <dgm:presLayoutVars>
          <dgm:chMax val="0"/>
          <dgm:chPref val="0"/>
        </dgm:presLayoutVars>
      </dgm:prSet>
      <dgm:spPr/>
    </dgm:pt>
    <dgm:pt modelId="{B3D4A717-AA91-4C7D-9170-58C7E6945D90}" type="pres">
      <dgm:prSet presAssocID="{5232FF22-D8CD-4B7A-A855-D95C33536EC9}" presName="sibTrans" presStyleCnt="0"/>
      <dgm:spPr/>
    </dgm:pt>
    <dgm:pt modelId="{6FEA7B94-BC27-457E-8F92-E955BEBFC7C9}" type="pres">
      <dgm:prSet presAssocID="{D472463C-FD69-443A-918C-4DDA501DAC6D}" presName="compNode" presStyleCnt="0"/>
      <dgm:spPr/>
    </dgm:pt>
    <dgm:pt modelId="{64B47EFA-AC3D-417A-8061-B6C1CC1C0F0F}" type="pres">
      <dgm:prSet presAssocID="{D472463C-FD69-443A-918C-4DDA501DAC6D}" presName="bgRect" presStyleLbl="bgShp" presStyleIdx="2" presStyleCnt="5"/>
      <dgm:spPr/>
    </dgm:pt>
    <dgm:pt modelId="{EA08F769-EDE2-48CD-A122-F617D99B298A}" type="pres">
      <dgm:prSet presAssocID="{D472463C-FD69-443A-918C-4DDA501DAC6D}"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ipboard Mixed with solid fill"/>
        </a:ext>
      </dgm:extLst>
    </dgm:pt>
    <dgm:pt modelId="{2AF1A2ED-13DA-4A93-A3EA-2F0EA8A897CF}" type="pres">
      <dgm:prSet presAssocID="{D472463C-FD69-443A-918C-4DDA501DAC6D}" presName="spaceRect" presStyleCnt="0"/>
      <dgm:spPr/>
    </dgm:pt>
    <dgm:pt modelId="{E8717F3C-5AEB-443A-96BE-633F0700D35B}" type="pres">
      <dgm:prSet presAssocID="{D472463C-FD69-443A-918C-4DDA501DAC6D}" presName="parTx" presStyleLbl="revTx" presStyleIdx="2" presStyleCnt="5">
        <dgm:presLayoutVars>
          <dgm:chMax val="0"/>
          <dgm:chPref val="0"/>
        </dgm:presLayoutVars>
      </dgm:prSet>
      <dgm:spPr/>
    </dgm:pt>
    <dgm:pt modelId="{E46AEA96-D92C-4240-B45A-DF34D2BFA710}" type="pres">
      <dgm:prSet presAssocID="{D39890A5-33FB-48C2-A825-0C190386B4EA}" presName="sibTrans" presStyleCnt="0"/>
      <dgm:spPr/>
    </dgm:pt>
    <dgm:pt modelId="{49E2FB5E-B8C1-47BE-8E3C-9E0EB0504E45}" type="pres">
      <dgm:prSet presAssocID="{79EC948D-14F1-4527-BF85-A94075B2F0EA}" presName="compNode" presStyleCnt="0"/>
      <dgm:spPr/>
    </dgm:pt>
    <dgm:pt modelId="{6C1C5461-F38E-416F-BF4E-F5B71AF3EA1B}" type="pres">
      <dgm:prSet presAssocID="{79EC948D-14F1-4527-BF85-A94075B2F0EA}" presName="bgRect" presStyleLbl="bgShp" presStyleIdx="3" presStyleCnt="5"/>
      <dgm:spPr/>
    </dgm:pt>
    <dgm:pt modelId="{B5094517-E256-4A55-BBF3-B0F7010DE646}" type="pres">
      <dgm:prSet presAssocID="{79EC948D-14F1-4527-BF85-A94075B2F0EA}"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ustomer review with solid fill"/>
        </a:ext>
      </dgm:extLst>
    </dgm:pt>
    <dgm:pt modelId="{4E46D9BF-CE47-4779-B28A-3C99304B1B3A}" type="pres">
      <dgm:prSet presAssocID="{79EC948D-14F1-4527-BF85-A94075B2F0EA}" presName="spaceRect" presStyleCnt="0"/>
      <dgm:spPr/>
    </dgm:pt>
    <dgm:pt modelId="{977340FB-060D-46BF-AB00-FB56B46819EE}" type="pres">
      <dgm:prSet presAssocID="{79EC948D-14F1-4527-BF85-A94075B2F0EA}" presName="parTx" presStyleLbl="revTx" presStyleIdx="3" presStyleCnt="5">
        <dgm:presLayoutVars>
          <dgm:chMax val="0"/>
          <dgm:chPref val="0"/>
        </dgm:presLayoutVars>
      </dgm:prSet>
      <dgm:spPr/>
    </dgm:pt>
    <dgm:pt modelId="{DD089DE3-27D7-46C0-A43D-26EC8C301664}" type="pres">
      <dgm:prSet presAssocID="{F1591551-112B-466E-9A3A-47DA52986983}" presName="sibTrans" presStyleCnt="0"/>
      <dgm:spPr/>
    </dgm:pt>
    <dgm:pt modelId="{57CDE9D5-7865-416D-B6D6-05EEC54ABC7A}" type="pres">
      <dgm:prSet presAssocID="{B5877CEB-E874-4E98-9E87-1591A146D3D9}" presName="compNode" presStyleCnt="0"/>
      <dgm:spPr/>
    </dgm:pt>
    <dgm:pt modelId="{D79AE67E-8960-4C07-9CE0-792E07AA599B}" type="pres">
      <dgm:prSet presAssocID="{B5877CEB-E874-4E98-9E87-1591A146D3D9}" presName="bgRect" presStyleLbl="bgShp" presStyleIdx="4" presStyleCnt="5"/>
      <dgm:spPr/>
    </dgm:pt>
    <dgm:pt modelId="{A8E4819A-DD1F-47A1-8742-439A8DB622CB}" type="pres">
      <dgm:prSet presAssocID="{B5877CEB-E874-4E98-9E87-1591A146D3D9}"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ank with solid fill"/>
        </a:ext>
      </dgm:extLst>
    </dgm:pt>
    <dgm:pt modelId="{ED7BF957-8A36-4442-A9C1-3047EFD260A9}" type="pres">
      <dgm:prSet presAssocID="{B5877CEB-E874-4E98-9E87-1591A146D3D9}" presName="spaceRect" presStyleCnt="0"/>
      <dgm:spPr/>
    </dgm:pt>
    <dgm:pt modelId="{605FE4CE-94E7-4B71-A08B-2A165C038B69}" type="pres">
      <dgm:prSet presAssocID="{B5877CEB-E874-4E98-9E87-1591A146D3D9}" presName="parTx" presStyleLbl="revTx" presStyleIdx="4" presStyleCnt="5">
        <dgm:presLayoutVars>
          <dgm:chMax val="0"/>
          <dgm:chPref val="0"/>
        </dgm:presLayoutVars>
      </dgm:prSet>
      <dgm:spPr/>
    </dgm:pt>
  </dgm:ptLst>
  <dgm:cxnLst>
    <dgm:cxn modelId="{C86D5601-EFA1-492B-8423-F4D37E8EF406}" srcId="{57F2872B-E902-4C6B-91BF-31445CBACF8B}" destId="{33FCBCC7-E0BB-4F21-8168-A3655D2BE662}" srcOrd="1" destOrd="0" parTransId="{7F8235C3-6E63-4C22-87B3-DD1FBF9FF308}" sibTransId="{5232FF22-D8CD-4B7A-A855-D95C33536EC9}"/>
    <dgm:cxn modelId="{011F5806-A886-4CA6-8884-E22832F7E1C3}" type="presOf" srcId="{79EC948D-14F1-4527-BF85-A94075B2F0EA}" destId="{977340FB-060D-46BF-AB00-FB56B46819EE}" srcOrd="0" destOrd="0" presId="urn:microsoft.com/office/officeart/2018/2/layout/IconVerticalSolidList"/>
    <dgm:cxn modelId="{A8BEF20E-FEA5-4D83-8D90-13EC6357C433}" srcId="{57F2872B-E902-4C6B-91BF-31445CBACF8B}" destId="{79EC948D-14F1-4527-BF85-A94075B2F0EA}" srcOrd="3" destOrd="0" parTransId="{6B119C59-C7AF-41E2-B2F9-F75E466E6104}" sibTransId="{F1591551-112B-466E-9A3A-47DA52986983}"/>
    <dgm:cxn modelId="{62BFA72F-12C0-40DC-B4B6-D168B7646922}" type="presOf" srcId="{B5877CEB-E874-4E98-9E87-1591A146D3D9}" destId="{605FE4CE-94E7-4B71-A08B-2A165C038B69}" srcOrd="0" destOrd="0" presId="urn:microsoft.com/office/officeart/2018/2/layout/IconVerticalSolidList"/>
    <dgm:cxn modelId="{67F81740-874E-4F5A-8756-542DAEDBB140}" srcId="{57F2872B-E902-4C6B-91BF-31445CBACF8B}" destId="{D472463C-FD69-443A-918C-4DDA501DAC6D}" srcOrd="2" destOrd="0" parTransId="{804F176D-51A0-419E-A43C-A931CAA14844}" sibTransId="{D39890A5-33FB-48C2-A825-0C190386B4EA}"/>
    <dgm:cxn modelId="{DD83BF41-6F55-474D-989F-AE3538024AAB}" type="presOf" srcId="{57F2872B-E902-4C6B-91BF-31445CBACF8B}" destId="{8BBE1738-0A4B-4317-8A0D-25295F950756}" srcOrd="0" destOrd="0" presId="urn:microsoft.com/office/officeart/2018/2/layout/IconVerticalSolidList"/>
    <dgm:cxn modelId="{F7E06A6C-2E5D-43A9-8AB5-587BEDF78BC8}" srcId="{57F2872B-E902-4C6B-91BF-31445CBACF8B}" destId="{356B2CB9-D014-493D-98BB-0C44339FE93E}" srcOrd="0" destOrd="0" parTransId="{D04D020D-4C6B-49C4-9A0E-A4088FF548EB}" sibTransId="{B22A1968-2043-4016-BD1B-68A3913F5C3F}"/>
    <dgm:cxn modelId="{7EB3927D-D84B-4429-B105-BCA60ACECB3B}" type="presOf" srcId="{D472463C-FD69-443A-918C-4DDA501DAC6D}" destId="{E8717F3C-5AEB-443A-96BE-633F0700D35B}" srcOrd="0" destOrd="0" presId="urn:microsoft.com/office/officeart/2018/2/layout/IconVerticalSolidList"/>
    <dgm:cxn modelId="{57CEB6AB-444F-4DA6-B2B6-BE7B59ED19DE}" type="presOf" srcId="{33FCBCC7-E0BB-4F21-8168-A3655D2BE662}" destId="{3A8BAB20-9215-411C-8805-11F02DF0DBBD}" srcOrd="0" destOrd="0" presId="urn:microsoft.com/office/officeart/2018/2/layout/IconVerticalSolidList"/>
    <dgm:cxn modelId="{09A1A5F8-A614-493C-B916-9C127ADB2974}" srcId="{57F2872B-E902-4C6B-91BF-31445CBACF8B}" destId="{B5877CEB-E874-4E98-9E87-1591A146D3D9}" srcOrd="4" destOrd="0" parTransId="{D5EDF3DC-13F8-407D-AB1D-DE224DBAD5DA}" sibTransId="{D3EB3F80-3A2C-47EB-8D29-E9A5D888D08D}"/>
    <dgm:cxn modelId="{027FE3FE-95E0-4A15-84B7-C5D173600D8C}" type="presOf" srcId="{356B2CB9-D014-493D-98BB-0C44339FE93E}" destId="{72F17EA8-CA8C-4B4A-8BCD-63D0F12A7984}" srcOrd="0" destOrd="0" presId="urn:microsoft.com/office/officeart/2018/2/layout/IconVerticalSolidList"/>
    <dgm:cxn modelId="{E236C16F-F552-47A3-996E-798B1DCCA33E}" type="presParOf" srcId="{8BBE1738-0A4B-4317-8A0D-25295F950756}" destId="{7C146B36-0E7B-42B6-940F-6AB4EB029AAC}" srcOrd="0" destOrd="0" presId="urn:microsoft.com/office/officeart/2018/2/layout/IconVerticalSolidList"/>
    <dgm:cxn modelId="{F46D1730-9492-4F5E-B6E1-95A018D12A25}" type="presParOf" srcId="{7C146B36-0E7B-42B6-940F-6AB4EB029AAC}" destId="{31981BB8-416E-407E-B931-EE53AAE93626}" srcOrd="0" destOrd="0" presId="urn:microsoft.com/office/officeart/2018/2/layout/IconVerticalSolidList"/>
    <dgm:cxn modelId="{1B4DCA84-4396-4701-9E92-563CF940EF9B}" type="presParOf" srcId="{7C146B36-0E7B-42B6-940F-6AB4EB029AAC}" destId="{D3A7F000-A27C-4B24-8EC3-2BFE0751A67C}" srcOrd="1" destOrd="0" presId="urn:microsoft.com/office/officeart/2018/2/layout/IconVerticalSolidList"/>
    <dgm:cxn modelId="{AD53B99B-AD85-40D8-A6F8-5EBB72917EC6}" type="presParOf" srcId="{7C146B36-0E7B-42B6-940F-6AB4EB029AAC}" destId="{ABEC7024-5D1A-4DD5-9BFF-9C5A8CD7FAE2}" srcOrd="2" destOrd="0" presId="urn:microsoft.com/office/officeart/2018/2/layout/IconVerticalSolidList"/>
    <dgm:cxn modelId="{0654ABA7-1B2D-4D49-A1FB-9FF8A1C36803}" type="presParOf" srcId="{7C146B36-0E7B-42B6-940F-6AB4EB029AAC}" destId="{72F17EA8-CA8C-4B4A-8BCD-63D0F12A7984}" srcOrd="3" destOrd="0" presId="urn:microsoft.com/office/officeart/2018/2/layout/IconVerticalSolidList"/>
    <dgm:cxn modelId="{199243EB-370C-4E00-8208-C07B6F76694C}" type="presParOf" srcId="{8BBE1738-0A4B-4317-8A0D-25295F950756}" destId="{AF99FCBB-B5DD-4409-A251-106A473AC5C3}" srcOrd="1" destOrd="0" presId="urn:microsoft.com/office/officeart/2018/2/layout/IconVerticalSolidList"/>
    <dgm:cxn modelId="{682DE61C-364D-43D8-89BE-9ED0647E3FD1}" type="presParOf" srcId="{8BBE1738-0A4B-4317-8A0D-25295F950756}" destId="{54AE91D3-CA6B-4328-8646-BD4CA3F1DE1C}" srcOrd="2" destOrd="0" presId="urn:microsoft.com/office/officeart/2018/2/layout/IconVerticalSolidList"/>
    <dgm:cxn modelId="{66CC8568-C357-4E29-BDE4-C7C9837EE75B}" type="presParOf" srcId="{54AE91D3-CA6B-4328-8646-BD4CA3F1DE1C}" destId="{9B8134C6-56C9-4E21-9AF8-B1A9D21FADC9}" srcOrd="0" destOrd="0" presId="urn:microsoft.com/office/officeart/2018/2/layout/IconVerticalSolidList"/>
    <dgm:cxn modelId="{D18EC302-8363-43D0-8D2D-2A1CBC345B58}" type="presParOf" srcId="{54AE91D3-CA6B-4328-8646-BD4CA3F1DE1C}" destId="{E8AA443B-CA4F-4AB2-B308-C054273D64B5}" srcOrd="1" destOrd="0" presId="urn:microsoft.com/office/officeart/2018/2/layout/IconVerticalSolidList"/>
    <dgm:cxn modelId="{6FDFDFB3-8FE0-4088-A156-1D639A3F6BFB}" type="presParOf" srcId="{54AE91D3-CA6B-4328-8646-BD4CA3F1DE1C}" destId="{54D38C16-FBED-4F21-AB41-DA9B67242E78}" srcOrd="2" destOrd="0" presId="urn:microsoft.com/office/officeart/2018/2/layout/IconVerticalSolidList"/>
    <dgm:cxn modelId="{1CD2BFC7-6D68-456F-A9C0-6D627D9F493F}" type="presParOf" srcId="{54AE91D3-CA6B-4328-8646-BD4CA3F1DE1C}" destId="{3A8BAB20-9215-411C-8805-11F02DF0DBBD}" srcOrd="3" destOrd="0" presId="urn:microsoft.com/office/officeart/2018/2/layout/IconVerticalSolidList"/>
    <dgm:cxn modelId="{6647B584-B814-4102-91C1-68061334B8F1}" type="presParOf" srcId="{8BBE1738-0A4B-4317-8A0D-25295F950756}" destId="{B3D4A717-AA91-4C7D-9170-58C7E6945D90}" srcOrd="3" destOrd="0" presId="urn:microsoft.com/office/officeart/2018/2/layout/IconVerticalSolidList"/>
    <dgm:cxn modelId="{43851C7B-C10C-4583-8869-1435AC1335E0}" type="presParOf" srcId="{8BBE1738-0A4B-4317-8A0D-25295F950756}" destId="{6FEA7B94-BC27-457E-8F92-E955BEBFC7C9}" srcOrd="4" destOrd="0" presId="urn:microsoft.com/office/officeart/2018/2/layout/IconVerticalSolidList"/>
    <dgm:cxn modelId="{41A59D03-CD23-4BF2-92B5-439184AEA5CE}" type="presParOf" srcId="{6FEA7B94-BC27-457E-8F92-E955BEBFC7C9}" destId="{64B47EFA-AC3D-417A-8061-B6C1CC1C0F0F}" srcOrd="0" destOrd="0" presId="urn:microsoft.com/office/officeart/2018/2/layout/IconVerticalSolidList"/>
    <dgm:cxn modelId="{BF96F3D8-0834-430D-9A2A-BAF64670C3FE}" type="presParOf" srcId="{6FEA7B94-BC27-457E-8F92-E955BEBFC7C9}" destId="{EA08F769-EDE2-48CD-A122-F617D99B298A}" srcOrd="1" destOrd="0" presId="urn:microsoft.com/office/officeart/2018/2/layout/IconVerticalSolidList"/>
    <dgm:cxn modelId="{C08102D1-3D9D-42DE-927B-4B747C0ECC14}" type="presParOf" srcId="{6FEA7B94-BC27-457E-8F92-E955BEBFC7C9}" destId="{2AF1A2ED-13DA-4A93-A3EA-2F0EA8A897CF}" srcOrd="2" destOrd="0" presId="urn:microsoft.com/office/officeart/2018/2/layout/IconVerticalSolidList"/>
    <dgm:cxn modelId="{75D8A38B-EC69-4180-8C4A-0B2ACBE04CF5}" type="presParOf" srcId="{6FEA7B94-BC27-457E-8F92-E955BEBFC7C9}" destId="{E8717F3C-5AEB-443A-96BE-633F0700D35B}" srcOrd="3" destOrd="0" presId="urn:microsoft.com/office/officeart/2018/2/layout/IconVerticalSolidList"/>
    <dgm:cxn modelId="{FA64066F-3E29-4025-9E0F-621FF812AE96}" type="presParOf" srcId="{8BBE1738-0A4B-4317-8A0D-25295F950756}" destId="{E46AEA96-D92C-4240-B45A-DF34D2BFA710}" srcOrd="5" destOrd="0" presId="urn:microsoft.com/office/officeart/2018/2/layout/IconVerticalSolidList"/>
    <dgm:cxn modelId="{42E132A1-CD4F-4A58-94E9-C292D7CC602E}" type="presParOf" srcId="{8BBE1738-0A4B-4317-8A0D-25295F950756}" destId="{49E2FB5E-B8C1-47BE-8E3C-9E0EB0504E45}" srcOrd="6" destOrd="0" presId="urn:microsoft.com/office/officeart/2018/2/layout/IconVerticalSolidList"/>
    <dgm:cxn modelId="{FED41D0B-177C-4419-A23D-2564C8A5A626}" type="presParOf" srcId="{49E2FB5E-B8C1-47BE-8E3C-9E0EB0504E45}" destId="{6C1C5461-F38E-416F-BF4E-F5B71AF3EA1B}" srcOrd="0" destOrd="0" presId="urn:microsoft.com/office/officeart/2018/2/layout/IconVerticalSolidList"/>
    <dgm:cxn modelId="{83FD8A2C-4E6E-4665-A460-F1D71F99E614}" type="presParOf" srcId="{49E2FB5E-B8C1-47BE-8E3C-9E0EB0504E45}" destId="{B5094517-E256-4A55-BBF3-B0F7010DE646}" srcOrd="1" destOrd="0" presId="urn:microsoft.com/office/officeart/2018/2/layout/IconVerticalSolidList"/>
    <dgm:cxn modelId="{CDC2A006-A00F-4A90-9C77-B984EFAA74B0}" type="presParOf" srcId="{49E2FB5E-B8C1-47BE-8E3C-9E0EB0504E45}" destId="{4E46D9BF-CE47-4779-B28A-3C99304B1B3A}" srcOrd="2" destOrd="0" presId="urn:microsoft.com/office/officeart/2018/2/layout/IconVerticalSolidList"/>
    <dgm:cxn modelId="{6CD424D8-6FA4-4F05-9871-7032A429494D}" type="presParOf" srcId="{49E2FB5E-B8C1-47BE-8E3C-9E0EB0504E45}" destId="{977340FB-060D-46BF-AB00-FB56B46819EE}" srcOrd="3" destOrd="0" presId="urn:microsoft.com/office/officeart/2018/2/layout/IconVerticalSolidList"/>
    <dgm:cxn modelId="{92BA60D0-790D-48B4-8F58-C3CCAF148BCE}" type="presParOf" srcId="{8BBE1738-0A4B-4317-8A0D-25295F950756}" destId="{DD089DE3-27D7-46C0-A43D-26EC8C301664}" srcOrd="7" destOrd="0" presId="urn:microsoft.com/office/officeart/2018/2/layout/IconVerticalSolidList"/>
    <dgm:cxn modelId="{69B158E7-AB81-4C96-AA8E-DB48A5E15A5F}" type="presParOf" srcId="{8BBE1738-0A4B-4317-8A0D-25295F950756}" destId="{57CDE9D5-7865-416D-B6D6-05EEC54ABC7A}" srcOrd="8" destOrd="0" presId="urn:microsoft.com/office/officeart/2018/2/layout/IconVerticalSolidList"/>
    <dgm:cxn modelId="{78C8C728-5794-4EE8-A8A4-54C2ED78B359}" type="presParOf" srcId="{57CDE9D5-7865-416D-B6D6-05EEC54ABC7A}" destId="{D79AE67E-8960-4C07-9CE0-792E07AA599B}" srcOrd="0" destOrd="0" presId="urn:microsoft.com/office/officeart/2018/2/layout/IconVerticalSolidList"/>
    <dgm:cxn modelId="{819B3BE0-5A83-49ED-BDCA-4A86EE9FB80C}" type="presParOf" srcId="{57CDE9D5-7865-416D-B6D6-05EEC54ABC7A}" destId="{A8E4819A-DD1F-47A1-8742-439A8DB622CB}" srcOrd="1" destOrd="0" presId="urn:microsoft.com/office/officeart/2018/2/layout/IconVerticalSolidList"/>
    <dgm:cxn modelId="{A34C1746-C050-41D9-9720-5613086DAE3D}" type="presParOf" srcId="{57CDE9D5-7865-416D-B6D6-05EEC54ABC7A}" destId="{ED7BF957-8A36-4442-A9C1-3047EFD260A9}" srcOrd="2" destOrd="0" presId="urn:microsoft.com/office/officeart/2018/2/layout/IconVerticalSolidList"/>
    <dgm:cxn modelId="{7AD84676-C295-4CE0-BD56-340D0F980795}" type="presParOf" srcId="{57CDE9D5-7865-416D-B6D6-05EEC54ABC7A}" destId="{605FE4CE-94E7-4B71-A08B-2A165C038B6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299D4-AC1B-42CF-BD46-2E313553DD0A}">
      <dsp:nvSpPr>
        <dsp:cNvPr id="0" name=""/>
        <dsp:cNvSpPr/>
      </dsp:nvSpPr>
      <dsp:spPr>
        <a:xfrm>
          <a:off x="4613450" y="2210"/>
          <a:ext cx="1326963" cy="8625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en-US" sz="1000" kern="1200">
              <a:solidFill>
                <a:schemeClr val="bg1"/>
              </a:solidFill>
            </a:rPr>
            <a:t>How could Wales feed itself by 2035?  </a:t>
          </a:r>
          <a:endParaRPr lang="en-US" sz="1000" kern="1200">
            <a:solidFill>
              <a:schemeClr val="bg1"/>
            </a:solidFill>
            <a:latin typeface="Calibri Light" panose="020F0302020204030204"/>
          </a:endParaRPr>
        </a:p>
      </dsp:txBody>
      <dsp:txXfrm>
        <a:off x="4655555" y="44315"/>
        <a:ext cx="1242753" cy="778315"/>
      </dsp:txXfrm>
    </dsp:sp>
    <dsp:sp modelId="{ED3F6419-0915-4364-A1E6-3DF1F5B6A6ED}">
      <dsp:nvSpPr>
        <dsp:cNvPr id="0" name=""/>
        <dsp:cNvSpPr/>
      </dsp:nvSpPr>
      <dsp:spPr>
        <a:xfrm>
          <a:off x="3553273" y="433473"/>
          <a:ext cx="3447318" cy="3447318"/>
        </a:xfrm>
        <a:custGeom>
          <a:avLst/>
          <a:gdLst/>
          <a:ahLst/>
          <a:cxnLst/>
          <a:rect l="0" t="0" r="0" b="0"/>
          <a:pathLst>
            <a:path>
              <a:moveTo>
                <a:pt x="2396261" y="136647"/>
              </a:moveTo>
              <a:arcTo wR="1723659" hR="1723659" stAng="17578083" swAng="196207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F957175-FAA7-4DE7-A81D-1648B1DDD3F7}">
      <dsp:nvSpPr>
        <dsp:cNvPr id="0" name=""/>
        <dsp:cNvSpPr/>
      </dsp:nvSpPr>
      <dsp:spPr>
        <a:xfrm>
          <a:off x="6252748" y="1193230"/>
          <a:ext cx="1326963" cy="8625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solidFill>
                <a:schemeClr val="bg1"/>
              </a:solidFill>
            </a:rPr>
            <a:t>How could Wales meet energy needs by 2035 whilst phasing out fossil fuels?   </a:t>
          </a:r>
        </a:p>
      </dsp:txBody>
      <dsp:txXfrm>
        <a:off x="6294853" y="1235335"/>
        <a:ext cx="1242753" cy="778315"/>
      </dsp:txXfrm>
    </dsp:sp>
    <dsp:sp modelId="{DFABE89F-BC6C-4AEE-B0FA-827714DA1B4B}">
      <dsp:nvSpPr>
        <dsp:cNvPr id="0" name=""/>
        <dsp:cNvSpPr/>
      </dsp:nvSpPr>
      <dsp:spPr>
        <a:xfrm>
          <a:off x="3553273" y="433473"/>
          <a:ext cx="3447318" cy="3447318"/>
        </a:xfrm>
        <a:custGeom>
          <a:avLst/>
          <a:gdLst/>
          <a:ahLst/>
          <a:cxnLst/>
          <a:rect l="0" t="0" r="0" b="0"/>
          <a:pathLst>
            <a:path>
              <a:moveTo>
                <a:pt x="3444948" y="1633302"/>
              </a:moveTo>
              <a:arcTo wR="1723659" hR="1723659" stAng="21419705" swAng="219671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3590B16-8F0E-41F6-AD11-2BC09D328987}">
      <dsp:nvSpPr>
        <dsp:cNvPr id="0" name=""/>
        <dsp:cNvSpPr/>
      </dsp:nvSpPr>
      <dsp:spPr>
        <a:xfrm>
          <a:off x="5626592" y="3120339"/>
          <a:ext cx="1326963" cy="8625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solidFill>
                <a:schemeClr val="bg1"/>
              </a:solidFill>
            </a:rPr>
            <a:t>How could Wales heat and build homes and workplaces by 2035?  </a:t>
          </a:r>
        </a:p>
      </dsp:txBody>
      <dsp:txXfrm>
        <a:off x="5668697" y="3162444"/>
        <a:ext cx="1242753" cy="778315"/>
      </dsp:txXfrm>
    </dsp:sp>
    <dsp:sp modelId="{4534C488-0A0E-45B8-A64F-3CCC72F0985A}">
      <dsp:nvSpPr>
        <dsp:cNvPr id="0" name=""/>
        <dsp:cNvSpPr/>
      </dsp:nvSpPr>
      <dsp:spPr>
        <a:xfrm>
          <a:off x="3553273" y="433473"/>
          <a:ext cx="3447318" cy="3447318"/>
        </a:xfrm>
        <a:custGeom>
          <a:avLst/>
          <a:gdLst/>
          <a:ahLst/>
          <a:cxnLst/>
          <a:rect l="0" t="0" r="0" b="0"/>
          <a:pathLst>
            <a:path>
              <a:moveTo>
                <a:pt x="2066468" y="3412885"/>
              </a:moveTo>
              <a:arcTo wR="1723659" hR="1723659" stAng="4711695" swAng="137660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0A13437-32BA-48D8-867F-4891CFC6A9DF}">
      <dsp:nvSpPr>
        <dsp:cNvPr id="0" name=""/>
        <dsp:cNvSpPr/>
      </dsp:nvSpPr>
      <dsp:spPr>
        <a:xfrm>
          <a:off x="3600309" y="3120339"/>
          <a:ext cx="1326963" cy="8625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solidFill>
                <a:schemeClr val="bg1"/>
              </a:solidFill>
            </a:rPr>
            <a:t>How could people and places be connected across Wales by 2035?  </a:t>
          </a:r>
        </a:p>
      </dsp:txBody>
      <dsp:txXfrm>
        <a:off x="3642414" y="3162444"/>
        <a:ext cx="1242753" cy="778315"/>
      </dsp:txXfrm>
    </dsp:sp>
    <dsp:sp modelId="{02A05771-9FC2-459A-A8B5-5EF515AEE6C6}">
      <dsp:nvSpPr>
        <dsp:cNvPr id="0" name=""/>
        <dsp:cNvSpPr/>
      </dsp:nvSpPr>
      <dsp:spPr>
        <a:xfrm>
          <a:off x="3553273" y="433473"/>
          <a:ext cx="3447318" cy="3447318"/>
        </a:xfrm>
        <a:custGeom>
          <a:avLst/>
          <a:gdLst/>
          <a:ahLst/>
          <a:cxnLst/>
          <a:rect l="0" t="0" r="0" b="0"/>
          <a:pathLst>
            <a:path>
              <a:moveTo>
                <a:pt x="288103" y="2677693"/>
              </a:moveTo>
              <a:arcTo wR="1723659" hR="1723659" stAng="8783580" swAng="219671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DB83890-F194-4CC2-A0BE-978DF14D3F7B}">
      <dsp:nvSpPr>
        <dsp:cNvPr id="0" name=""/>
        <dsp:cNvSpPr/>
      </dsp:nvSpPr>
      <dsp:spPr>
        <a:xfrm>
          <a:off x="2974153" y="1193230"/>
          <a:ext cx="1326963" cy="8625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solidFill>
                <a:schemeClr val="bg1"/>
              </a:solidFill>
            </a:rPr>
            <a:t>What could education, jobs and work, look like across Wales by 2035?   </a:t>
          </a:r>
        </a:p>
      </dsp:txBody>
      <dsp:txXfrm>
        <a:off x="3016258" y="1235335"/>
        <a:ext cx="1242753" cy="778315"/>
      </dsp:txXfrm>
    </dsp:sp>
    <dsp:sp modelId="{63A196AB-53AF-4C15-8B0F-718F26FB28B0}">
      <dsp:nvSpPr>
        <dsp:cNvPr id="0" name=""/>
        <dsp:cNvSpPr/>
      </dsp:nvSpPr>
      <dsp:spPr>
        <a:xfrm>
          <a:off x="3553273" y="433473"/>
          <a:ext cx="3447318" cy="3447318"/>
        </a:xfrm>
        <a:custGeom>
          <a:avLst/>
          <a:gdLst/>
          <a:ahLst/>
          <a:cxnLst/>
          <a:rect l="0" t="0" r="0" b="0"/>
          <a:pathLst>
            <a:path>
              <a:moveTo>
                <a:pt x="300267" y="751569"/>
              </a:moveTo>
              <a:arcTo wR="1723659" hR="1723659" stAng="12859842" swAng="196207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8CD7E-2B5E-4AE6-9F8C-4210B6A17141}">
      <dsp:nvSpPr>
        <dsp:cNvPr id="0" name=""/>
        <dsp:cNvSpPr/>
      </dsp:nvSpPr>
      <dsp:spPr>
        <a:xfrm>
          <a:off x="9118503" y="2210"/>
          <a:ext cx="801805" cy="52117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rtl="0">
            <a:lnSpc>
              <a:spcPct val="90000"/>
            </a:lnSpc>
            <a:spcBef>
              <a:spcPct val="0"/>
            </a:spcBef>
            <a:spcAft>
              <a:spcPct val="35000"/>
            </a:spcAft>
            <a:buNone/>
          </a:pPr>
          <a:r>
            <a:rPr lang="en-GB" sz="700" b="1" kern="1200">
              <a:latin typeface="Arial Nova"/>
              <a:cs typeface="Arial"/>
            </a:rPr>
            <a:t> Finance</a:t>
          </a:r>
          <a:endParaRPr lang="en-US" sz="700" b="1" kern="1200">
            <a:latin typeface="Arial Nova"/>
            <a:cs typeface="Arial"/>
          </a:endParaRPr>
        </a:p>
      </dsp:txBody>
      <dsp:txXfrm>
        <a:off x="9143945" y="27652"/>
        <a:ext cx="750921" cy="470289"/>
      </dsp:txXfrm>
    </dsp:sp>
    <dsp:sp modelId="{F7E597FF-FB48-4F9D-80A8-9B0DBB929F7C}">
      <dsp:nvSpPr>
        <dsp:cNvPr id="0" name=""/>
        <dsp:cNvSpPr/>
      </dsp:nvSpPr>
      <dsp:spPr>
        <a:xfrm>
          <a:off x="7174348" y="262797"/>
          <a:ext cx="4690114" cy="4690114"/>
        </a:xfrm>
        <a:custGeom>
          <a:avLst/>
          <a:gdLst/>
          <a:ahLst/>
          <a:cxnLst/>
          <a:rect l="0" t="0" r="0" b="0"/>
          <a:pathLst>
            <a:path>
              <a:moveTo>
                <a:pt x="2750730" y="35355"/>
              </a:moveTo>
              <a:arcTo wR="2345057" hR="2345057" stAng="16797705" swAng="696965"/>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F8383A3-261D-4ABE-8BBE-EA540D0740F9}">
      <dsp:nvSpPr>
        <dsp:cNvPr id="0" name=""/>
        <dsp:cNvSpPr/>
      </dsp:nvSpPr>
      <dsp:spPr>
        <a:xfrm>
          <a:off x="10386336" y="374480"/>
          <a:ext cx="801805" cy="52117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rtl="0">
            <a:lnSpc>
              <a:spcPct val="90000"/>
            </a:lnSpc>
            <a:spcBef>
              <a:spcPct val="0"/>
            </a:spcBef>
            <a:spcAft>
              <a:spcPct val="35000"/>
            </a:spcAft>
            <a:buNone/>
          </a:pPr>
          <a:r>
            <a:rPr lang="en-GB" sz="700" b="1" kern="1200">
              <a:latin typeface="Arial Nova"/>
              <a:cs typeface="Arial"/>
            </a:rPr>
            <a:t>Engagement &amp; Communication </a:t>
          </a:r>
          <a:endParaRPr lang="en-US" sz="700" b="1" kern="1200">
            <a:latin typeface="Arial Nova"/>
            <a:cs typeface="Arial"/>
          </a:endParaRPr>
        </a:p>
      </dsp:txBody>
      <dsp:txXfrm>
        <a:off x="10411778" y="399922"/>
        <a:ext cx="750921" cy="470289"/>
      </dsp:txXfrm>
    </dsp:sp>
    <dsp:sp modelId="{79BC98DC-F1F1-4656-AE77-659F3EBC600B}">
      <dsp:nvSpPr>
        <dsp:cNvPr id="0" name=""/>
        <dsp:cNvSpPr/>
      </dsp:nvSpPr>
      <dsp:spPr>
        <a:xfrm>
          <a:off x="7174348" y="262797"/>
          <a:ext cx="4690114" cy="4690114"/>
        </a:xfrm>
        <a:custGeom>
          <a:avLst/>
          <a:gdLst/>
          <a:ahLst/>
          <a:cxnLst/>
          <a:rect l="0" t="0" r="0" b="0"/>
          <a:pathLst>
            <a:path>
              <a:moveTo>
                <a:pt x="3951951" y="637080"/>
              </a:moveTo>
              <a:arcTo wR="2345057" hR="2345057" stAng="18795202" swAng="889443"/>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AF37994-109D-4976-A149-F8603A624D76}">
      <dsp:nvSpPr>
        <dsp:cNvPr id="0" name=""/>
        <dsp:cNvSpPr/>
      </dsp:nvSpPr>
      <dsp:spPr>
        <a:xfrm>
          <a:off x="11251642" y="1373095"/>
          <a:ext cx="801805" cy="52117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n-GB" sz="700" b="1" kern="1200">
              <a:latin typeface="Arial Nova"/>
              <a:cs typeface="Arial"/>
            </a:rPr>
            <a:t>Just Transition   </a:t>
          </a:r>
          <a:endParaRPr lang="en-US" sz="700" b="1" kern="1200">
            <a:latin typeface="Arial Nova"/>
            <a:cs typeface="Arial"/>
          </a:endParaRPr>
        </a:p>
      </dsp:txBody>
      <dsp:txXfrm>
        <a:off x="11277084" y="1398537"/>
        <a:ext cx="750921" cy="470289"/>
      </dsp:txXfrm>
    </dsp:sp>
    <dsp:sp modelId="{12640FA9-7051-4608-B344-C6E89699DCC5}">
      <dsp:nvSpPr>
        <dsp:cNvPr id="0" name=""/>
        <dsp:cNvSpPr/>
      </dsp:nvSpPr>
      <dsp:spPr>
        <a:xfrm>
          <a:off x="7174348" y="262797"/>
          <a:ext cx="4690114" cy="4690114"/>
        </a:xfrm>
        <a:custGeom>
          <a:avLst/>
          <a:gdLst/>
          <a:ahLst/>
          <a:cxnLst/>
          <a:rect l="0" t="0" r="0" b="0"/>
          <a:pathLst>
            <a:path>
              <a:moveTo>
                <a:pt x="4581312" y="1639043"/>
              </a:moveTo>
              <a:arcTo wR="2345057" hR="2345057" stAng="20548706" swAng="1146900"/>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0DCE1D1-6E91-4B6B-9A3D-9EC4DD0B200B}">
      <dsp:nvSpPr>
        <dsp:cNvPr id="0" name=""/>
        <dsp:cNvSpPr/>
      </dsp:nvSpPr>
      <dsp:spPr>
        <a:xfrm>
          <a:off x="11439691" y="2681004"/>
          <a:ext cx="801805" cy="52117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rtl="0">
            <a:lnSpc>
              <a:spcPct val="90000"/>
            </a:lnSpc>
            <a:spcBef>
              <a:spcPct val="0"/>
            </a:spcBef>
            <a:spcAft>
              <a:spcPct val="35000"/>
            </a:spcAft>
            <a:buNone/>
          </a:pPr>
          <a:r>
            <a:rPr lang="en-GB" sz="700" b="1" kern="1200">
              <a:latin typeface="Arial Nova"/>
              <a:cs typeface="Arial"/>
            </a:rPr>
            <a:t>Education &amp; Skills</a:t>
          </a:r>
          <a:endParaRPr lang="en-US" sz="700" b="1" kern="1200">
            <a:latin typeface="Arial Nova"/>
            <a:cs typeface="Arial"/>
          </a:endParaRPr>
        </a:p>
      </dsp:txBody>
      <dsp:txXfrm>
        <a:off x="11465133" y="2706446"/>
        <a:ext cx="750921" cy="470289"/>
      </dsp:txXfrm>
    </dsp:sp>
    <dsp:sp modelId="{6E3F767A-0D17-46FB-9398-0A727B40549C}">
      <dsp:nvSpPr>
        <dsp:cNvPr id="0" name=""/>
        <dsp:cNvSpPr/>
      </dsp:nvSpPr>
      <dsp:spPr>
        <a:xfrm>
          <a:off x="7174348" y="262797"/>
          <a:ext cx="4690114" cy="4690114"/>
        </a:xfrm>
        <a:custGeom>
          <a:avLst/>
          <a:gdLst/>
          <a:ahLst/>
          <a:cxnLst/>
          <a:rect l="0" t="0" r="0" b="0"/>
          <a:pathLst>
            <a:path>
              <a:moveTo>
                <a:pt x="4611655" y="2946575"/>
              </a:moveTo>
              <a:arcTo wR="2345057" hR="2345057" stAng="891766" swAng="1073638"/>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2C6D8E0-9E04-4AFF-8586-35BAFF2ACA0A}">
      <dsp:nvSpPr>
        <dsp:cNvPr id="0" name=""/>
        <dsp:cNvSpPr/>
      </dsp:nvSpPr>
      <dsp:spPr>
        <a:xfrm>
          <a:off x="10890779" y="3882953"/>
          <a:ext cx="801805" cy="52117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rtl="0">
            <a:lnSpc>
              <a:spcPct val="90000"/>
            </a:lnSpc>
            <a:spcBef>
              <a:spcPct val="0"/>
            </a:spcBef>
            <a:spcAft>
              <a:spcPct val="35000"/>
            </a:spcAft>
            <a:buNone/>
          </a:pPr>
          <a:r>
            <a:rPr lang="en-GB" sz="700" b="1" kern="1200">
              <a:latin typeface="Arial Nova"/>
              <a:cs typeface="Arial"/>
            </a:rPr>
            <a:t>Futureproofing </a:t>
          </a:r>
        </a:p>
      </dsp:txBody>
      <dsp:txXfrm>
        <a:off x="10916221" y="3908395"/>
        <a:ext cx="750921" cy="470289"/>
      </dsp:txXfrm>
    </dsp:sp>
    <dsp:sp modelId="{D3DD8F03-3ED6-464A-BD1C-4D9CA697010F}">
      <dsp:nvSpPr>
        <dsp:cNvPr id="0" name=""/>
        <dsp:cNvSpPr/>
      </dsp:nvSpPr>
      <dsp:spPr>
        <a:xfrm>
          <a:off x="7174348" y="262797"/>
          <a:ext cx="4690114" cy="4690114"/>
        </a:xfrm>
        <a:custGeom>
          <a:avLst/>
          <a:gdLst/>
          <a:ahLst/>
          <a:cxnLst/>
          <a:rect l="0" t="0" r="0" b="0"/>
          <a:pathLst>
            <a:path>
              <a:moveTo>
                <a:pt x="3848505" y="4144761"/>
              </a:moveTo>
              <a:arcTo wR="2345057" hR="2345057" stAng="3007505" swAng="769678"/>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E5EBAC3-88C6-49F7-872E-99FD4B5B9147}">
      <dsp:nvSpPr>
        <dsp:cNvPr id="0" name=""/>
        <dsp:cNvSpPr/>
      </dsp:nvSpPr>
      <dsp:spPr>
        <a:xfrm>
          <a:off x="9779182" y="4597333"/>
          <a:ext cx="801805" cy="52117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rtl="0">
            <a:lnSpc>
              <a:spcPct val="90000"/>
            </a:lnSpc>
            <a:spcBef>
              <a:spcPct val="0"/>
            </a:spcBef>
            <a:spcAft>
              <a:spcPct val="35000"/>
            </a:spcAft>
            <a:buNone/>
          </a:pPr>
          <a:r>
            <a:rPr lang="en-GB" sz="700" b="1" kern="1200">
              <a:latin typeface="Arial Nova"/>
              <a:cs typeface="Arial"/>
            </a:rPr>
            <a:t>Governance &amp; Legal </a:t>
          </a:r>
          <a:endParaRPr lang="en-US" sz="700" b="1" kern="1200">
            <a:latin typeface="Arial Nova"/>
            <a:cs typeface="Arial"/>
          </a:endParaRPr>
        </a:p>
      </dsp:txBody>
      <dsp:txXfrm>
        <a:off x="9804624" y="4622775"/>
        <a:ext cx="750921" cy="470289"/>
      </dsp:txXfrm>
    </dsp:sp>
    <dsp:sp modelId="{66370E51-3286-4088-91CE-D032F5B782A9}">
      <dsp:nvSpPr>
        <dsp:cNvPr id="0" name=""/>
        <dsp:cNvSpPr/>
      </dsp:nvSpPr>
      <dsp:spPr>
        <a:xfrm>
          <a:off x="7174348" y="262797"/>
          <a:ext cx="4690114" cy="4690114"/>
        </a:xfrm>
        <a:custGeom>
          <a:avLst/>
          <a:gdLst/>
          <a:ahLst/>
          <a:cxnLst/>
          <a:rect l="0" t="0" r="0" b="0"/>
          <a:pathLst>
            <a:path>
              <a:moveTo>
                <a:pt x="2599669" y="4676251"/>
              </a:moveTo>
              <a:arcTo wR="2345057" hR="2345057" stAng="5026013" swAng="747974"/>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ED2FF70-E24B-4C54-9694-CED6EC7E813F}">
      <dsp:nvSpPr>
        <dsp:cNvPr id="0" name=""/>
        <dsp:cNvSpPr/>
      </dsp:nvSpPr>
      <dsp:spPr>
        <a:xfrm>
          <a:off x="8457824" y="4597333"/>
          <a:ext cx="801805" cy="52117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rtl="0">
            <a:lnSpc>
              <a:spcPct val="90000"/>
            </a:lnSpc>
            <a:spcBef>
              <a:spcPct val="0"/>
            </a:spcBef>
            <a:spcAft>
              <a:spcPct val="35000"/>
            </a:spcAft>
            <a:buNone/>
          </a:pPr>
          <a:r>
            <a:rPr lang="en-GB" sz="700" b="1" kern="1200">
              <a:latin typeface="Arial Nova"/>
              <a:cs typeface="Arial"/>
            </a:rPr>
            <a:t>Psychology &amp; Behaviour</a:t>
          </a:r>
          <a:endParaRPr lang="en-US" sz="700" b="1" kern="1200">
            <a:latin typeface="Arial Nova"/>
            <a:cs typeface="Arial"/>
          </a:endParaRPr>
        </a:p>
      </dsp:txBody>
      <dsp:txXfrm>
        <a:off x="8483266" y="4622775"/>
        <a:ext cx="750921" cy="470289"/>
      </dsp:txXfrm>
    </dsp:sp>
    <dsp:sp modelId="{0F356613-6DDE-4C2E-A25E-E444E3E9B8A1}">
      <dsp:nvSpPr>
        <dsp:cNvPr id="0" name=""/>
        <dsp:cNvSpPr/>
      </dsp:nvSpPr>
      <dsp:spPr>
        <a:xfrm>
          <a:off x="7174348" y="262797"/>
          <a:ext cx="4690114" cy="4690114"/>
        </a:xfrm>
        <a:custGeom>
          <a:avLst/>
          <a:gdLst/>
          <a:ahLst/>
          <a:cxnLst/>
          <a:rect l="0" t="0" r="0" b="0"/>
          <a:pathLst>
            <a:path>
              <a:moveTo>
                <a:pt x="1278711" y="4433645"/>
              </a:moveTo>
              <a:arcTo wR="2345057" hR="2345057" stAng="7022817" swAng="769678"/>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7A87658-68BA-46B7-A2B2-05D8C36D92FF}">
      <dsp:nvSpPr>
        <dsp:cNvPr id="0" name=""/>
        <dsp:cNvSpPr/>
      </dsp:nvSpPr>
      <dsp:spPr>
        <a:xfrm>
          <a:off x="7346227" y="3882953"/>
          <a:ext cx="801805" cy="52117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GB" sz="700" b="1" kern="1200">
              <a:latin typeface="Arial Nova"/>
              <a:cs typeface="Arial"/>
            </a:rPr>
            <a:t>Circular economy</a:t>
          </a:r>
          <a:endParaRPr lang="en-US" sz="700" b="1" kern="1200">
            <a:latin typeface="Arial Nova"/>
            <a:cs typeface="Arial"/>
          </a:endParaRPr>
        </a:p>
      </dsp:txBody>
      <dsp:txXfrm>
        <a:off x="7371669" y="3908395"/>
        <a:ext cx="750921" cy="470289"/>
      </dsp:txXfrm>
    </dsp:sp>
    <dsp:sp modelId="{BD8FE9BC-3C75-48DD-8F90-C49B3E6F04DF}">
      <dsp:nvSpPr>
        <dsp:cNvPr id="0" name=""/>
        <dsp:cNvSpPr/>
      </dsp:nvSpPr>
      <dsp:spPr>
        <a:xfrm>
          <a:off x="7174348" y="262797"/>
          <a:ext cx="4690114" cy="4690114"/>
        </a:xfrm>
        <a:custGeom>
          <a:avLst/>
          <a:gdLst/>
          <a:ahLst/>
          <a:cxnLst/>
          <a:rect l="0" t="0" r="0" b="0"/>
          <a:pathLst>
            <a:path>
              <a:moveTo>
                <a:pt x="372921" y="3613905"/>
              </a:moveTo>
              <a:arcTo wR="2345057" hR="2345057" stAng="8834596" swAng="1073638"/>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906CD8E-F960-4D4D-A56F-C17B3FB35F22}">
      <dsp:nvSpPr>
        <dsp:cNvPr id="0" name=""/>
        <dsp:cNvSpPr/>
      </dsp:nvSpPr>
      <dsp:spPr>
        <a:xfrm>
          <a:off x="6797315" y="2681004"/>
          <a:ext cx="801805" cy="52117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GB" sz="700" b="1" kern="1200">
              <a:latin typeface="Arial Nova"/>
              <a:cs typeface="Arial"/>
            </a:rPr>
            <a:t>International impacts</a:t>
          </a:r>
          <a:endParaRPr lang="en-US" sz="700" b="1" kern="1200">
            <a:latin typeface="Arial Nova"/>
            <a:cs typeface="Arial"/>
          </a:endParaRPr>
        </a:p>
      </dsp:txBody>
      <dsp:txXfrm>
        <a:off x="6822757" y="2706446"/>
        <a:ext cx="750921" cy="470289"/>
      </dsp:txXfrm>
    </dsp:sp>
    <dsp:sp modelId="{AAD0C1C7-A131-4197-A6A2-547098AFCC00}">
      <dsp:nvSpPr>
        <dsp:cNvPr id="0" name=""/>
        <dsp:cNvSpPr/>
      </dsp:nvSpPr>
      <dsp:spPr>
        <a:xfrm>
          <a:off x="7174348" y="262797"/>
          <a:ext cx="4690114" cy="4690114"/>
        </a:xfrm>
        <a:custGeom>
          <a:avLst/>
          <a:gdLst/>
          <a:ahLst/>
          <a:cxnLst/>
          <a:rect l="0" t="0" r="0" b="0"/>
          <a:pathLst>
            <a:path>
              <a:moveTo>
                <a:pt x="906" y="2410266"/>
              </a:moveTo>
              <a:arcTo wR="2345057" hR="2345057" stAng="10704394" swAng="1146900"/>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823C418-C90F-4734-BC36-7F65DCA1D014}">
      <dsp:nvSpPr>
        <dsp:cNvPr id="0" name=""/>
        <dsp:cNvSpPr/>
      </dsp:nvSpPr>
      <dsp:spPr>
        <a:xfrm>
          <a:off x="6985364" y="1373095"/>
          <a:ext cx="801805" cy="52117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GB" sz="700" b="1" kern="1200">
              <a:latin typeface="Arial Nova"/>
              <a:cs typeface="Arial"/>
            </a:rPr>
            <a:t>Environment </a:t>
          </a:r>
        </a:p>
      </dsp:txBody>
      <dsp:txXfrm>
        <a:off x="7010806" y="1398537"/>
        <a:ext cx="750921" cy="470289"/>
      </dsp:txXfrm>
    </dsp:sp>
    <dsp:sp modelId="{703434B4-D0C0-46A3-B02F-0931778D0C4B}">
      <dsp:nvSpPr>
        <dsp:cNvPr id="0" name=""/>
        <dsp:cNvSpPr/>
      </dsp:nvSpPr>
      <dsp:spPr>
        <a:xfrm>
          <a:off x="7174348" y="262797"/>
          <a:ext cx="4690114" cy="4690114"/>
        </a:xfrm>
        <a:custGeom>
          <a:avLst/>
          <a:gdLst/>
          <a:ahLst/>
          <a:cxnLst/>
          <a:rect l="0" t="0" r="0" b="0"/>
          <a:pathLst>
            <a:path>
              <a:moveTo>
                <a:pt x="354658" y="1105054"/>
              </a:moveTo>
              <a:arcTo wR="2345057" hR="2345057" stAng="12715354" swAng="889443"/>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E31128A-BF67-480B-A7EF-417F971489B3}">
      <dsp:nvSpPr>
        <dsp:cNvPr id="0" name=""/>
        <dsp:cNvSpPr/>
      </dsp:nvSpPr>
      <dsp:spPr>
        <a:xfrm>
          <a:off x="7850669" y="374480"/>
          <a:ext cx="801805" cy="52117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a:latin typeface="Arial Nova"/>
              <a:cs typeface="Arial"/>
            </a:rPr>
            <a:t>Co-benefits</a:t>
          </a:r>
        </a:p>
      </dsp:txBody>
      <dsp:txXfrm>
        <a:off x="7876111" y="399922"/>
        <a:ext cx="750921" cy="470289"/>
      </dsp:txXfrm>
    </dsp:sp>
    <dsp:sp modelId="{5C6F0DF5-8FD5-43A8-BB6B-51A0D6EC56AC}">
      <dsp:nvSpPr>
        <dsp:cNvPr id="0" name=""/>
        <dsp:cNvSpPr/>
      </dsp:nvSpPr>
      <dsp:spPr>
        <a:xfrm>
          <a:off x="7174348" y="262797"/>
          <a:ext cx="4690114" cy="4690114"/>
        </a:xfrm>
        <a:custGeom>
          <a:avLst/>
          <a:gdLst/>
          <a:ahLst/>
          <a:cxnLst/>
          <a:rect l="0" t="0" r="0" b="0"/>
          <a:pathLst>
            <a:path>
              <a:moveTo>
                <a:pt x="1482627" y="164344"/>
              </a:moveTo>
              <a:arcTo wR="2345057" hR="2345057" stAng="14905330" swAng="696965"/>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83890-F194-4CC2-A0BE-978DF14D3F7B}">
      <dsp:nvSpPr>
        <dsp:cNvPr id="0" name=""/>
        <dsp:cNvSpPr/>
      </dsp:nvSpPr>
      <dsp:spPr>
        <a:xfrm>
          <a:off x="5895386" y="252"/>
          <a:ext cx="1699452" cy="110464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US" sz="1200" b="0" kern="1200">
              <a:solidFill>
                <a:schemeClr val="bg1"/>
              </a:solidFill>
              <a:latin typeface="Arial Nova"/>
              <a:cs typeface="Arial"/>
            </a:rPr>
            <a:t>Through our open calls for evidence per each Challenge</a:t>
          </a:r>
        </a:p>
      </dsp:txBody>
      <dsp:txXfrm>
        <a:off x="5949310" y="54176"/>
        <a:ext cx="1591604" cy="996795"/>
      </dsp:txXfrm>
    </dsp:sp>
    <dsp:sp modelId="{D28EB6E4-CE59-468F-9856-944050D3A4BB}">
      <dsp:nvSpPr>
        <dsp:cNvPr id="0" name=""/>
        <dsp:cNvSpPr/>
      </dsp:nvSpPr>
      <dsp:spPr>
        <a:xfrm>
          <a:off x="4537905" y="552574"/>
          <a:ext cx="4414414" cy="4414414"/>
        </a:xfrm>
        <a:custGeom>
          <a:avLst/>
          <a:gdLst/>
          <a:ahLst/>
          <a:cxnLst/>
          <a:rect l="0" t="0" r="0" b="0"/>
          <a:pathLst>
            <a:path>
              <a:moveTo>
                <a:pt x="3068610" y="175029"/>
              </a:moveTo>
              <a:arcTo wR="2207207" hR="2207207" stAng="17578273" swAng="1961748"/>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400DC5E-70E9-40D3-9A81-260478D095F1}">
      <dsp:nvSpPr>
        <dsp:cNvPr id="0" name=""/>
        <dsp:cNvSpPr/>
      </dsp:nvSpPr>
      <dsp:spPr>
        <a:xfrm>
          <a:off x="7994565" y="1525395"/>
          <a:ext cx="1699452" cy="110464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b="0" kern="1200">
              <a:solidFill>
                <a:schemeClr val="bg1"/>
              </a:solidFill>
              <a:latin typeface="Arial Nova"/>
              <a:cs typeface="Arial"/>
            </a:rPr>
            <a:t>Through relevant stakeholders and the public through the work of our Challenge groups</a:t>
          </a:r>
          <a:endParaRPr lang="en-US" sz="1200" kern="1200"/>
        </a:p>
      </dsp:txBody>
      <dsp:txXfrm>
        <a:off x="8048489" y="1579319"/>
        <a:ext cx="1591604" cy="996795"/>
      </dsp:txXfrm>
    </dsp:sp>
    <dsp:sp modelId="{DB40FAAE-67D4-4C73-8107-001FF327F07B}">
      <dsp:nvSpPr>
        <dsp:cNvPr id="0" name=""/>
        <dsp:cNvSpPr/>
      </dsp:nvSpPr>
      <dsp:spPr>
        <a:xfrm>
          <a:off x="4537905" y="552574"/>
          <a:ext cx="4414414" cy="4414414"/>
        </a:xfrm>
        <a:custGeom>
          <a:avLst/>
          <a:gdLst/>
          <a:ahLst/>
          <a:cxnLst/>
          <a:rect l="0" t="0" r="0" b="0"/>
          <a:pathLst>
            <a:path>
              <a:moveTo>
                <a:pt x="4411383" y="2091574"/>
              </a:moveTo>
              <a:arcTo wR="2207207" hR="2207207" stAng="21419819" swAng="2196465"/>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936174A-D086-402B-A454-42454C5CE939}">
      <dsp:nvSpPr>
        <dsp:cNvPr id="0" name=""/>
        <dsp:cNvSpPr/>
      </dsp:nvSpPr>
      <dsp:spPr>
        <a:xfrm>
          <a:off x="7192750" y="3993127"/>
          <a:ext cx="1699452" cy="110464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GB" sz="1200" b="0" kern="1200">
              <a:solidFill>
                <a:schemeClr val="bg1"/>
              </a:solidFill>
              <a:latin typeface="Arial Nova"/>
              <a:cs typeface="Arial"/>
            </a:rPr>
            <a:t>Through the Insitute of Welsh Affairs to host a citizens assembly</a:t>
          </a:r>
          <a:endParaRPr lang="en-US" sz="1200" b="0" kern="1200">
            <a:solidFill>
              <a:schemeClr val="bg1"/>
            </a:solidFill>
            <a:latin typeface="Arial Nova"/>
            <a:cs typeface="Arial"/>
          </a:endParaRPr>
        </a:p>
      </dsp:txBody>
      <dsp:txXfrm>
        <a:off x="7246674" y="4047051"/>
        <a:ext cx="1591604" cy="996795"/>
      </dsp:txXfrm>
    </dsp:sp>
    <dsp:sp modelId="{1229114E-0E89-4D1F-B09F-0B6ED210B4A2}">
      <dsp:nvSpPr>
        <dsp:cNvPr id="0" name=""/>
        <dsp:cNvSpPr/>
      </dsp:nvSpPr>
      <dsp:spPr>
        <a:xfrm>
          <a:off x="4537905" y="552574"/>
          <a:ext cx="4414414" cy="4414414"/>
        </a:xfrm>
        <a:custGeom>
          <a:avLst/>
          <a:gdLst/>
          <a:ahLst/>
          <a:cxnLst/>
          <a:rect l="0" t="0" r="0" b="0"/>
          <a:pathLst>
            <a:path>
              <a:moveTo>
                <a:pt x="2646074" y="4370343"/>
              </a:moveTo>
              <a:arcTo wR="2207207" hR="2207207" stAng="4711874" swAng="1376252"/>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60C63A7-C771-406F-B65D-EF8A95CBA7DF}">
      <dsp:nvSpPr>
        <dsp:cNvPr id="0" name=""/>
        <dsp:cNvSpPr/>
      </dsp:nvSpPr>
      <dsp:spPr>
        <a:xfrm>
          <a:off x="4598022" y="3993127"/>
          <a:ext cx="1699452" cy="110464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GB" sz="1200" b="0" kern="1200">
              <a:solidFill>
                <a:schemeClr val="bg1"/>
              </a:solidFill>
              <a:latin typeface="Arial Nova"/>
              <a:cs typeface="Arial"/>
            </a:rPr>
            <a:t>Through the Wales Youth Parliament to test our conclusions with young people in Wales</a:t>
          </a:r>
          <a:endParaRPr lang="en-US" sz="1200" b="0" kern="1200">
            <a:solidFill>
              <a:schemeClr val="bg1"/>
            </a:solidFill>
            <a:latin typeface="Arial Nova"/>
            <a:cs typeface="Arial"/>
          </a:endParaRPr>
        </a:p>
      </dsp:txBody>
      <dsp:txXfrm>
        <a:off x="4651946" y="4047051"/>
        <a:ext cx="1591604" cy="996795"/>
      </dsp:txXfrm>
    </dsp:sp>
    <dsp:sp modelId="{BF859909-DEB1-4000-94B3-F12B0CBB6EDD}">
      <dsp:nvSpPr>
        <dsp:cNvPr id="0" name=""/>
        <dsp:cNvSpPr/>
      </dsp:nvSpPr>
      <dsp:spPr>
        <a:xfrm>
          <a:off x="4537905" y="552574"/>
          <a:ext cx="4414414" cy="4414414"/>
        </a:xfrm>
        <a:custGeom>
          <a:avLst/>
          <a:gdLst/>
          <a:ahLst/>
          <a:cxnLst/>
          <a:rect l="0" t="0" r="0" b="0"/>
          <a:pathLst>
            <a:path>
              <a:moveTo>
                <a:pt x="368878" y="3428808"/>
              </a:moveTo>
              <a:arcTo wR="2207207" hR="2207207" stAng="8783717" swAng="2196465"/>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D08F5CA-B678-406D-BAEB-E731838FD8CD}">
      <dsp:nvSpPr>
        <dsp:cNvPr id="0" name=""/>
        <dsp:cNvSpPr/>
      </dsp:nvSpPr>
      <dsp:spPr>
        <a:xfrm>
          <a:off x="3796207" y="1525395"/>
          <a:ext cx="1699452" cy="110464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0" kern="1200">
              <a:solidFill>
                <a:schemeClr val="bg1"/>
              </a:solidFill>
              <a:latin typeface="Arial Nova"/>
            </a:rPr>
            <a:t>Through partner </a:t>
          </a:r>
          <a:r>
            <a:rPr lang="en-US" sz="1200" b="0" kern="1200" err="1">
              <a:solidFill>
                <a:schemeClr val="bg1"/>
              </a:solidFill>
              <a:latin typeface="Arial Nova"/>
            </a:rPr>
            <a:t>organisations</a:t>
          </a:r>
          <a:r>
            <a:rPr lang="en-US" sz="1200" b="0" kern="1200">
              <a:solidFill>
                <a:schemeClr val="bg1"/>
              </a:solidFill>
              <a:latin typeface="Arial Nova"/>
            </a:rPr>
            <a:t> to </a:t>
          </a:r>
          <a:r>
            <a:rPr lang="en-GB" sz="1200" b="0" kern="1200">
              <a:solidFill>
                <a:schemeClr val="bg1"/>
              </a:solidFill>
              <a:latin typeface="Arial Nova"/>
              <a:ea typeface="Calibri"/>
              <a:cs typeface="Calibri"/>
            </a:rPr>
            <a:t> test and socialise our conclusions </a:t>
          </a:r>
        </a:p>
      </dsp:txBody>
      <dsp:txXfrm>
        <a:off x="3850131" y="1579319"/>
        <a:ext cx="1591604" cy="996795"/>
      </dsp:txXfrm>
    </dsp:sp>
    <dsp:sp modelId="{2DE33C64-E8F1-41D5-A2C9-E64B468EC0F8}">
      <dsp:nvSpPr>
        <dsp:cNvPr id="0" name=""/>
        <dsp:cNvSpPr/>
      </dsp:nvSpPr>
      <dsp:spPr>
        <a:xfrm>
          <a:off x="4537905" y="552574"/>
          <a:ext cx="4414414" cy="4414414"/>
        </a:xfrm>
        <a:custGeom>
          <a:avLst/>
          <a:gdLst/>
          <a:ahLst/>
          <a:cxnLst/>
          <a:rect l="0" t="0" r="0" b="0"/>
          <a:pathLst>
            <a:path>
              <a:moveTo>
                <a:pt x="384553" y="962339"/>
              </a:moveTo>
              <a:arcTo wR="2207207" hR="2207207" stAng="12859979" swAng="1961748"/>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81BB8-416E-407E-B931-EE53AAE93626}">
      <dsp:nvSpPr>
        <dsp:cNvPr id="0" name=""/>
        <dsp:cNvSpPr/>
      </dsp:nvSpPr>
      <dsp:spPr>
        <a:xfrm>
          <a:off x="0" y="3274"/>
          <a:ext cx="8188746" cy="69740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A7F000-A27C-4B24-8EC3-2BFE0751A67C}">
      <dsp:nvSpPr>
        <dsp:cNvPr id="0" name=""/>
        <dsp:cNvSpPr/>
      </dsp:nvSpPr>
      <dsp:spPr>
        <a:xfrm>
          <a:off x="210966" y="160191"/>
          <a:ext cx="383574" cy="38357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F17EA8-CA8C-4B4A-8BCD-63D0F12A7984}">
      <dsp:nvSpPr>
        <dsp:cNvPr id="0" name=""/>
        <dsp:cNvSpPr/>
      </dsp:nvSpPr>
      <dsp:spPr>
        <a:xfrm>
          <a:off x="805506" y="3274"/>
          <a:ext cx="7383239" cy="697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09" tIns="73809" rIns="73809" bIns="73809" numCol="1" spcCol="1270" anchor="ctr" anchorCtr="0">
          <a:noAutofit/>
        </a:bodyPr>
        <a:lstStyle/>
        <a:p>
          <a:pPr marL="0" lvl="0" indent="0" algn="l" defTabSz="666750">
            <a:lnSpc>
              <a:spcPct val="100000"/>
            </a:lnSpc>
            <a:spcBef>
              <a:spcPct val="0"/>
            </a:spcBef>
            <a:spcAft>
              <a:spcPct val="35000"/>
            </a:spcAft>
            <a:buNone/>
          </a:pPr>
          <a:r>
            <a:rPr lang="en-GB" sz="1500" b="1" kern="1200">
              <a:latin typeface="Calibri"/>
              <a:ea typeface="Calibri"/>
              <a:cs typeface="Calibri"/>
            </a:rPr>
            <a:t>Jan – Jun 2023 – set up: </a:t>
          </a:r>
          <a:r>
            <a:rPr lang="en-GB" sz="1500" kern="1200">
              <a:latin typeface="Calibri"/>
              <a:ea typeface="Calibri"/>
              <a:cs typeface="Calibri"/>
            </a:rPr>
            <a:t>goals, ways of working, challenge setting, challenge reference groups, public participation arrangements, reporting structures</a:t>
          </a:r>
          <a:endParaRPr lang="en-US" sz="1500" kern="1200">
            <a:latin typeface="Calibri"/>
            <a:ea typeface="Calibri"/>
            <a:cs typeface="Calibri"/>
          </a:endParaRPr>
        </a:p>
      </dsp:txBody>
      <dsp:txXfrm>
        <a:off x="805506" y="3274"/>
        <a:ext cx="7383239" cy="697408"/>
      </dsp:txXfrm>
    </dsp:sp>
    <dsp:sp modelId="{9B8134C6-56C9-4E21-9AF8-B1A9D21FADC9}">
      <dsp:nvSpPr>
        <dsp:cNvPr id="0" name=""/>
        <dsp:cNvSpPr/>
      </dsp:nvSpPr>
      <dsp:spPr>
        <a:xfrm>
          <a:off x="0" y="875034"/>
          <a:ext cx="8188746" cy="69740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AA443B-CA4F-4AB2-B308-C054273D64B5}">
      <dsp:nvSpPr>
        <dsp:cNvPr id="0" name=""/>
        <dsp:cNvSpPr/>
      </dsp:nvSpPr>
      <dsp:spPr>
        <a:xfrm>
          <a:off x="210966" y="1031951"/>
          <a:ext cx="383574" cy="38357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8BAB20-9215-411C-8805-11F02DF0DBBD}">
      <dsp:nvSpPr>
        <dsp:cNvPr id="0" name=""/>
        <dsp:cNvSpPr/>
      </dsp:nvSpPr>
      <dsp:spPr>
        <a:xfrm>
          <a:off x="805506" y="875034"/>
          <a:ext cx="7383239" cy="697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09" tIns="73809" rIns="73809" bIns="73809" numCol="1" spcCol="1270" anchor="ctr" anchorCtr="0">
          <a:noAutofit/>
        </a:bodyPr>
        <a:lstStyle/>
        <a:p>
          <a:pPr marL="0" lvl="0" indent="0" algn="l" defTabSz="666750">
            <a:lnSpc>
              <a:spcPct val="100000"/>
            </a:lnSpc>
            <a:spcBef>
              <a:spcPct val="0"/>
            </a:spcBef>
            <a:spcAft>
              <a:spcPct val="35000"/>
            </a:spcAft>
            <a:buNone/>
          </a:pPr>
          <a:r>
            <a:rPr lang="en-GB" sz="1500" b="1" kern="1200">
              <a:latin typeface="Calibri"/>
              <a:ea typeface="Calibri"/>
              <a:cs typeface="Calibri"/>
            </a:rPr>
            <a:t>July to December 2023 – collection of evidence: </a:t>
          </a:r>
          <a:r>
            <a:rPr lang="en-GB" sz="1500" kern="1200">
              <a:latin typeface="Calibri"/>
              <a:ea typeface="Calibri"/>
              <a:cs typeface="Calibri"/>
            </a:rPr>
            <a:t>including open  public consultation on challenges – food, energy, buildings, connections, education and the future of work</a:t>
          </a:r>
          <a:endParaRPr lang="en-US" sz="1500" kern="1200">
            <a:latin typeface="Calibri"/>
            <a:ea typeface="Calibri"/>
            <a:cs typeface="Calibri"/>
          </a:endParaRPr>
        </a:p>
      </dsp:txBody>
      <dsp:txXfrm>
        <a:off x="805506" y="875034"/>
        <a:ext cx="7383239" cy="697408"/>
      </dsp:txXfrm>
    </dsp:sp>
    <dsp:sp modelId="{64B47EFA-AC3D-417A-8061-B6C1CC1C0F0F}">
      <dsp:nvSpPr>
        <dsp:cNvPr id="0" name=""/>
        <dsp:cNvSpPr/>
      </dsp:nvSpPr>
      <dsp:spPr>
        <a:xfrm>
          <a:off x="0" y="1746795"/>
          <a:ext cx="8188746" cy="69740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08F769-EDE2-48CD-A122-F617D99B298A}">
      <dsp:nvSpPr>
        <dsp:cNvPr id="0" name=""/>
        <dsp:cNvSpPr/>
      </dsp:nvSpPr>
      <dsp:spPr>
        <a:xfrm>
          <a:off x="210966" y="1903712"/>
          <a:ext cx="383574" cy="38357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717F3C-5AEB-443A-96BE-633F0700D35B}">
      <dsp:nvSpPr>
        <dsp:cNvPr id="0" name=""/>
        <dsp:cNvSpPr/>
      </dsp:nvSpPr>
      <dsp:spPr>
        <a:xfrm>
          <a:off x="805506" y="1746795"/>
          <a:ext cx="7383239" cy="697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09" tIns="73809" rIns="73809" bIns="73809" numCol="1" spcCol="1270" anchor="ctr" anchorCtr="0">
          <a:noAutofit/>
        </a:bodyPr>
        <a:lstStyle/>
        <a:p>
          <a:pPr marL="0" lvl="0" indent="0" algn="l" defTabSz="666750">
            <a:lnSpc>
              <a:spcPct val="100000"/>
            </a:lnSpc>
            <a:spcBef>
              <a:spcPct val="0"/>
            </a:spcBef>
            <a:spcAft>
              <a:spcPct val="35000"/>
            </a:spcAft>
            <a:buNone/>
          </a:pPr>
          <a:r>
            <a:rPr lang="en-GB" sz="1500" b="1" kern="1200">
              <a:latin typeface="Calibri"/>
              <a:ea typeface="Calibri"/>
              <a:cs typeface="Calibri"/>
            </a:rPr>
            <a:t>Jan – March 2024 – synthesis of evidence &amp; development of draft conclusions: </a:t>
          </a:r>
          <a:r>
            <a:rPr lang="en-GB" sz="1500" b="0" kern="1200">
              <a:latin typeface="Calibri"/>
              <a:ea typeface="Calibri"/>
              <a:cs typeface="Calibri"/>
            </a:rPr>
            <a:t>including further evidence gathering and testing of draft conclusions</a:t>
          </a:r>
        </a:p>
      </dsp:txBody>
      <dsp:txXfrm>
        <a:off x="805506" y="1746795"/>
        <a:ext cx="7383239" cy="697408"/>
      </dsp:txXfrm>
    </dsp:sp>
    <dsp:sp modelId="{6C1C5461-F38E-416F-BF4E-F5B71AF3EA1B}">
      <dsp:nvSpPr>
        <dsp:cNvPr id="0" name=""/>
        <dsp:cNvSpPr/>
      </dsp:nvSpPr>
      <dsp:spPr>
        <a:xfrm>
          <a:off x="0" y="2618555"/>
          <a:ext cx="8188746" cy="69740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094517-E256-4A55-BBF3-B0F7010DE646}">
      <dsp:nvSpPr>
        <dsp:cNvPr id="0" name=""/>
        <dsp:cNvSpPr/>
      </dsp:nvSpPr>
      <dsp:spPr>
        <a:xfrm>
          <a:off x="210966" y="2775472"/>
          <a:ext cx="383574" cy="38357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7340FB-060D-46BF-AB00-FB56B46819EE}">
      <dsp:nvSpPr>
        <dsp:cNvPr id="0" name=""/>
        <dsp:cNvSpPr/>
      </dsp:nvSpPr>
      <dsp:spPr>
        <a:xfrm>
          <a:off x="805506" y="2618555"/>
          <a:ext cx="7383239" cy="697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09" tIns="73809" rIns="73809" bIns="73809" numCol="1" spcCol="1270" anchor="ctr" anchorCtr="0">
          <a:noAutofit/>
        </a:bodyPr>
        <a:lstStyle/>
        <a:p>
          <a:pPr marL="0" lvl="0" indent="0" algn="l" defTabSz="666750" rtl="0">
            <a:lnSpc>
              <a:spcPct val="100000"/>
            </a:lnSpc>
            <a:spcBef>
              <a:spcPct val="0"/>
            </a:spcBef>
            <a:spcAft>
              <a:spcPct val="35000"/>
            </a:spcAft>
            <a:buNone/>
          </a:pPr>
          <a:r>
            <a:rPr lang="en-GB" sz="1500" b="1" kern="1200" dirty="0">
              <a:latin typeface="Calibri"/>
              <a:ea typeface="Calibri"/>
              <a:cs typeface="Calibri"/>
            </a:rPr>
            <a:t>April – May 2024 – testing draft conclusions:</a:t>
          </a:r>
          <a:r>
            <a:rPr lang="en-GB" sz="1500" kern="1200" dirty="0">
              <a:latin typeface="Calibri"/>
              <a:ea typeface="Calibri"/>
              <a:cs typeface="Calibri"/>
            </a:rPr>
            <a:t> test draft conclusion through citizens’ assembly, Welsh Youth Parliament, partner events, public, private and community sectors </a:t>
          </a:r>
          <a:endParaRPr lang="en-US" sz="1500" kern="1200" dirty="0">
            <a:latin typeface="Calibri"/>
            <a:ea typeface="Calibri"/>
            <a:cs typeface="Calibri"/>
          </a:endParaRPr>
        </a:p>
      </dsp:txBody>
      <dsp:txXfrm>
        <a:off x="805506" y="2618555"/>
        <a:ext cx="7383239" cy="697408"/>
      </dsp:txXfrm>
    </dsp:sp>
    <dsp:sp modelId="{D79AE67E-8960-4C07-9CE0-792E07AA599B}">
      <dsp:nvSpPr>
        <dsp:cNvPr id="0" name=""/>
        <dsp:cNvSpPr/>
      </dsp:nvSpPr>
      <dsp:spPr>
        <a:xfrm>
          <a:off x="0" y="3490316"/>
          <a:ext cx="8188746" cy="69740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E4819A-DD1F-47A1-8742-439A8DB622CB}">
      <dsp:nvSpPr>
        <dsp:cNvPr id="0" name=""/>
        <dsp:cNvSpPr/>
      </dsp:nvSpPr>
      <dsp:spPr>
        <a:xfrm>
          <a:off x="210966" y="3647233"/>
          <a:ext cx="383574" cy="383574"/>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FE4CE-94E7-4B71-A08B-2A165C038B69}">
      <dsp:nvSpPr>
        <dsp:cNvPr id="0" name=""/>
        <dsp:cNvSpPr/>
      </dsp:nvSpPr>
      <dsp:spPr>
        <a:xfrm>
          <a:off x="805506" y="3490316"/>
          <a:ext cx="7383239" cy="697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09" tIns="73809" rIns="73809" bIns="73809" numCol="1" spcCol="1270" anchor="ctr" anchorCtr="0">
          <a:noAutofit/>
        </a:bodyPr>
        <a:lstStyle/>
        <a:p>
          <a:pPr marL="0" lvl="0" indent="0" algn="l" defTabSz="666750">
            <a:lnSpc>
              <a:spcPct val="100000"/>
            </a:lnSpc>
            <a:spcBef>
              <a:spcPct val="0"/>
            </a:spcBef>
            <a:spcAft>
              <a:spcPct val="35000"/>
            </a:spcAft>
            <a:buNone/>
          </a:pPr>
          <a:r>
            <a:rPr lang="en-GB" sz="1500" b="1" kern="1200">
              <a:latin typeface="Calibri"/>
              <a:ea typeface="Calibri"/>
              <a:cs typeface="Calibri"/>
            </a:rPr>
            <a:t>June – July 2024 – finalise report for presentation:</a:t>
          </a:r>
          <a:r>
            <a:rPr lang="en-GB" sz="1500" kern="1200">
              <a:latin typeface="Calibri"/>
              <a:ea typeface="Calibri"/>
              <a:cs typeface="Calibri"/>
            </a:rPr>
            <a:t> event to present deliverable pathways to Co-operation Agreement partners at Senedd </a:t>
          </a:r>
          <a:endParaRPr lang="en-US" sz="1500" kern="1200">
            <a:latin typeface="Calibri"/>
            <a:ea typeface="Calibri"/>
            <a:cs typeface="Calibri"/>
          </a:endParaRPr>
        </a:p>
      </dsp:txBody>
      <dsp:txXfrm>
        <a:off x="805506" y="3490316"/>
        <a:ext cx="7383239" cy="69740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s://www.linkedin.com/groups/12830110/"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netzero2035.wales" TargetMode="External"/><Relationship Id="rId5" Type="http://schemas.openxmlformats.org/officeDocument/2006/relationships/hyperlink" Target="https://twitter.com/WNZ2035" TargetMode="External"/><Relationship Id="rId10" Type="http://schemas.openxmlformats.org/officeDocument/2006/relationships/hyperlink" Target="https://toot.wales/@WNZ2035" TargetMode="External"/><Relationship Id="rId4" Type="http://schemas.openxmlformats.org/officeDocument/2006/relationships/image" Target="../media/image3.png"/><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hyperlink" Target="mailto:stan.townsend@wcpp.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ody of water with a large rock formation&#10;&#10;Description automatically generated">
            <a:extLst>
              <a:ext uri="{FF2B5EF4-FFF2-40B4-BE49-F238E27FC236}">
                <a16:creationId xmlns:a16="http://schemas.microsoft.com/office/drawing/2014/main" id="{A863AD7C-8EEE-8FEA-F37C-5F155C00929B}"/>
              </a:ext>
            </a:extLst>
          </p:cNvPr>
          <p:cNvPicPr>
            <a:picLocks noChangeAspect="1"/>
          </p:cNvPicPr>
          <p:nvPr/>
        </p:nvPicPr>
        <p:blipFill rotWithShape="1">
          <a:blip r:embed="rId2"/>
          <a:srcRect t="44912" r="106" b="36762"/>
          <a:stretch/>
        </p:blipFill>
        <p:spPr>
          <a:xfrm>
            <a:off x="-434" y="5353292"/>
            <a:ext cx="12204927" cy="1500863"/>
          </a:xfrm>
          <a:prstGeom prst="rect">
            <a:avLst/>
          </a:prstGeom>
        </p:spPr>
      </p:pic>
      <p:pic>
        <p:nvPicPr>
          <p:cNvPr id="4" name="Picture 3" descr="A logo with text on it&#10;&#10;Description automatically generated">
            <a:extLst>
              <a:ext uri="{FF2B5EF4-FFF2-40B4-BE49-F238E27FC236}">
                <a16:creationId xmlns:a16="http://schemas.microsoft.com/office/drawing/2014/main" id="{6B647BC1-1B67-3963-5A92-66DD81517B5B}"/>
              </a:ext>
            </a:extLst>
          </p:cNvPr>
          <p:cNvPicPr>
            <a:picLocks noChangeAspect="1"/>
          </p:cNvPicPr>
          <p:nvPr/>
        </p:nvPicPr>
        <p:blipFill>
          <a:blip r:embed="rId3"/>
          <a:stretch>
            <a:fillRect/>
          </a:stretch>
        </p:blipFill>
        <p:spPr>
          <a:xfrm>
            <a:off x="2066545" y="305305"/>
            <a:ext cx="7851421" cy="3575544"/>
          </a:xfrm>
          <a:prstGeom prst="rect">
            <a:avLst/>
          </a:prstGeom>
        </p:spPr>
      </p:pic>
      <p:pic>
        <p:nvPicPr>
          <p:cNvPr id="8" name="Picture 7" descr="A logo with text on it&#10;&#10;Description automatically generated">
            <a:extLst>
              <a:ext uri="{FF2B5EF4-FFF2-40B4-BE49-F238E27FC236}">
                <a16:creationId xmlns:a16="http://schemas.microsoft.com/office/drawing/2014/main" id="{A121892C-4239-AE9D-F009-D15A247C6ED2}"/>
              </a:ext>
            </a:extLst>
          </p:cNvPr>
          <p:cNvPicPr>
            <a:picLocks noChangeAspect="1"/>
          </p:cNvPicPr>
          <p:nvPr/>
        </p:nvPicPr>
        <p:blipFill>
          <a:blip r:embed="rId3"/>
          <a:stretch>
            <a:fillRect/>
          </a:stretch>
        </p:blipFill>
        <p:spPr>
          <a:xfrm>
            <a:off x="9735351" y="5611685"/>
            <a:ext cx="2201120" cy="1001997"/>
          </a:xfrm>
          <a:prstGeom prst="rect">
            <a:avLst/>
          </a:prstGeom>
        </p:spPr>
      </p:pic>
      <p:pic>
        <p:nvPicPr>
          <p:cNvPr id="2" name="Picture 1" descr="About Twitter | Our logo, brand guidelines, and Tweet tools">
            <a:extLst>
              <a:ext uri="{FF2B5EF4-FFF2-40B4-BE49-F238E27FC236}">
                <a16:creationId xmlns:a16="http://schemas.microsoft.com/office/drawing/2014/main" id="{CBAF9A65-4C76-AE3F-ED6F-B2FF0F6418D5}"/>
              </a:ext>
            </a:extLst>
          </p:cNvPr>
          <p:cNvPicPr>
            <a:picLocks noChangeAspect="1"/>
          </p:cNvPicPr>
          <p:nvPr/>
        </p:nvPicPr>
        <p:blipFill>
          <a:blip r:embed="rId4"/>
          <a:stretch>
            <a:fillRect/>
          </a:stretch>
        </p:blipFill>
        <p:spPr>
          <a:xfrm>
            <a:off x="216165" y="4506564"/>
            <a:ext cx="461155" cy="465647"/>
          </a:xfrm>
          <a:prstGeom prst="rect">
            <a:avLst/>
          </a:prstGeom>
        </p:spPr>
      </p:pic>
      <p:sp>
        <p:nvSpPr>
          <p:cNvPr id="3" name="TextBox 2">
            <a:extLst>
              <a:ext uri="{FF2B5EF4-FFF2-40B4-BE49-F238E27FC236}">
                <a16:creationId xmlns:a16="http://schemas.microsoft.com/office/drawing/2014/main" id="{ADF61D0F-8590-0A8D-69F9-57B90519E75B}"/>
              </a:ext>
            </a:extLst>
          </p:cNvPr>
          <p:cNvSpPr txBox="1"/>
          <p:nvPr/>
        </p:nvSpPr>
        <p:spPr>
          <a:xfrm>
            <a:off x="747423" y="4470937"/>
            <a:ext cx="159757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444444"/>
                </a:solidFill>
                <a:ea typeface="+mn-lt"/>
                <a:cs typeface="+mn-lt"/>
                <a:hlinkClick r:id="rId5"/>
              </a:rPr>
              <a:t>https://twitter.com/WNZ2035</a:t>
            </a:r>
            <a:r>
              <a:rPr lang="en-US">
                <a:solidFill>
                  <a:srgbClr val="444444"/>
                </a:solidFill>
                <a:ea typeface="+mn-lt"/>
                <a:cs typeface="+mn-lt"/>
              </a:rPr>
              <a:t> </a:t>
            </a:r>
            <a:endParaRPr lang="en-US"/>
          </a:p>
        </p:txBody>
      </p:sp>
      <p:pic>
        <p:nvPicPr>
          <p:cNvPr id="5" name="Picture 4" descr="A logo with text on it&#10;&#10;Description automatically generated">
            <a:extLst>
              <a:ext uri="{FF2B5EF4-FFF2-40B4-BE49-F238E27FC236}">
                <a16:creationId xmlns:a16="http://schemas.microsoft.com/office/drawing/2014/main" id="{AFD26921-8325-6518-AA51-0EE43CF29C2A}"/>
              </a:ext>
            </a:extLst>
          </p:cNvPr>
          <p:cNvPicPr>
            <a:picLocks noChangeAspect="1"/>
          </p:cNvPicPr>
          <p:nvPr/>
        </p:nvPicPr>
        <p:blipFill>
          <a:blip r:embed="rId3"/>
          <a:stretch>
            <a:fillRect/>
          </a:stretch>
        </p:blipFill>
        <p:spPr>
          <a:xfrm>
            <a:off x="2337119" y="4351540"/>
            <a:ext cx="1669157" cy="827765"/>
          </a:xfrm>
          <a:prstGeom prst="rect">
            <a:avLst/>
          </a:prstGeom>
        </p:spPr>
      </p:pic>
      <p:sp>
        <p:nvSpPr>
          <p:cNvPr id="6" name="TextBox 5">
            <a:extLst>
              <a:ext uri="{FF2B5EF4-FFF2-40B4-BE49-F238E27FC236}">
                <a16:creationId xmlns:a16="http://schemas.microsoft.com/office/drawing/2014/main" id="{51EBDA27-72D4-113C-65D4-A10DC4A5DBD3}"/>
              </a:ext>
            </a:extLst>
          </p:cNvPr>
          <p:cNvSpPr txBox="1"/>
          <p:nvPr/>
        </p:nvSpPr>
        <p:spPr>
          <a:xfrm>
            <a:off x="3881098" y="4466401"/>
            <a:ext cx="207173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6"/>
              </a:rPr>
              <a:t>https://netzero2035.wales</a:t>
            </a:r>
            <a:r>
              <a:rPr lang="en-US"/>
              <a:t> </a:t>
            </a:r>
          </a:p>
        </p:txBody>
      </p:sp>
      <p:sp>
        <p:nvSpPr>
          <p:cNvPr id="7" name="TextBox 6">
            <a:extLst>
              <a:ext uri="{FF2B5EF4-FFF2-40B4-BE49-F238E27FC236}">
                <a16:creationId xmlns:a16="http://schemas.microsoft.com/office/drawing/2014/main" id="{D0D91058-57CF-9B6E-E19D-D1C26B9929E9}"/>
              </a:ext>
            </a:extLst>
          </p:cNvPr>
          <p:cNvSpPr txBox="1"/>
          <p:nvPr/>
        </p:nvSpPr>
        <p:spPr>
          <a:xfrm>
            <a:off x="6749978" y="4465459"/>
            <a:ext cx="265296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7"/>
              </a:rPr>
              <a:t>https://www.linkedin.com/groups/12830110/</a:t>
            </a:r>
            <a:r>
              <a:rPr lang="en-US"/>
              <a:t> </a:t>
            </a:r>
          </a:p>
        </p:txBody>
      </p:sp>
      <p:pic>
        <p:nvPicPr>
          <p:cNvPr id="10" name="Picture 9" descr="LinkedIn">
            <a:extLst>
              <a:ext uri="{FF2B5EF4-FFF2-40B4-BE49-F238E27FC236}">
                <a16:creationId xmlns:a16="http://schemas.microsoft.com/office/drawing/2014/main" id="{2DB4969C-95EF-20C3-8502-666FEC47A78A}"/>
              </a:ext>
            </a:extLst>
          </p:cNvPr>
          <p:cNvPicPr>
            <a:picLocks noChangeAspect="1"/>
          </p:cNvPicPr>
          <p:nvPr/>
        </p:nvPicPr>
        <p:blipFill>
          <a:blip r:embed="rId8"/>
          <a:stretch>
            <a:fillRect/>
          </a:stretch>
        </p:blipFill>
        <p:spPr>
          <a:xfrm>
            <a:off x="5953711" y="4411382"/>
            <a:ext cx="710800" cy="710088"/>
          </a:xfrm>
          <a:prstGeom prst="rect">
            <a:avLst/>
          </a:prstGeom>
        </p:spPr>
      </p:pic>
      <p:pic>
        <p:nvPicPr>
          <p:cNvPr id="11" name="Picture 10" descr="Mastodon (social network) - Wikipedia">
            <a:extLst>
              <a:ext uri="{FF2B5EF4-FFF2-40B4-BE49-F238E27FC236}">
                <a16:creationId xmlns:a16="http://schemas.microsoft.com/office/drawing/2014/main" id="{8DC532B2-7943-4DC3-B375-24288315B8A9}"/>
              </a:ext>
            </a:extLst>
          </p:cNvPr>
          <p:cNvPicPr>
            <a:picLocks noChangeAspect="1"/>
          </p:cNvPicPr>
          <p:nvPr/>
        </p:nvPicPr>
        <p:blipFill>
          <a:blip r:embed="rId9"/>
          <a:stretch>
            <a:fillRect/>
          </a:stretch>
        </p:blipFill>
        <p:spPr>
          <a:xfrm>
            <a:off x="9351587" y="4365407"/>
            <a:ext cx="777655" cy="816437"/>
          </a:xfrm>
          <a:prstGeom prst="rect">
            <a:avLst/>
          </a:prstGeom>
        </p:spPr>
      </p:pic>
      <p:sp>
        <p:nvSpPr>
          <p:cNvPr id="12" name="TextBox 11">
            <a:extLst>
              <a:ext uri="{FF2B5EF4-FFF2-40B4-BE49-F238E27FC236}">
                <a16:creationId xmlns:a16="http://schemas.microsoft.com/office/drawing/2014/main" id="{ECE5C984-E210-E153-F04D-2B31A814082F}"/>
              </a:ext>
            </a:extLst>
          </p:cNvPr>
          <p:cNvSpPr txBox="1"/>
          <p:nvPr/>
        </p:nvSpPr>
        <p:spPr>
          <a:xfrm>
            <a:off x="10128584" y="4443663"/>
            <a:ext cx="201127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10"/>
              </a:rPr>
              <a:t>https://toot.wales/@WNZ2035</a:t>
            </a:r>
            <a:r>
              <a:rPr lang="en-US"/>
              <a:t> </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ody of water with a large rock formation&#10;&#10;Description automatically generated">
            <a:extLst>
              <a:ext uri="{FF2B5EF4-FFF2-40B4-BE49-F238E27FC236}">
                <a16:creationId xmlns:a16="http://schemas.microsoft.com/office/drawing/2014/main" id="{A863AD7C-8EEE-8FEA-F37C-5F155C00929B}"/>
              </a:ext>
            </a:extLst>
          </p:cNvPr>
          <p:cNvPicPr>
            <a:picLocks noChangeAspect="1"/>
          </p:cNvPicPr>
          <p:nvPr/>
        </p:nvPicPr>
        <p:blipFill rotWithShape="1">
          <a:blip r:embed="rId2"/>
          <a:srcRect t="44912" r="106" b="36762"/>
          <a:stretch/>
        </p:blipFill>
        <p:spPr>
          <a:xfrm>
            <a:off x="-434" y="5353292"/>
            <a:ext cx="12204927" cy="1500863"/>
          </a:xfrm>
          <a:prstGeom prst="rect">
            <a:avLst/>
          </a:prstGeom>
        </p:spPr>
      </p:pic>
      <p:pic>
        <p:nvPicPr>
          <p:cNvPr id="8" name="Picture 7" descr="A logo with text on it&#10;&#10;Description automatically generated">
            <a:extLst>
              <a:ext uri="{FF2B5EF4-FFF2-40B4-BE49-F238E27FC236}">
                <a16:creationId xmlns:a16="http://schemas.microsoft.com/office/drawing/2014/main" id="{A121892C-4239-AE9D-F009-D15A247C6ED2}"/>
              </a:ext>
            </a:extLst>
          </p:cNvPr>
          <p:cNvPicPr>
            <a:picLocks noChangeAspect="1"/>
          </p:cNvPicPr>
          <p:nvPr/>
        </p:nvPicPr>
        <p:blipFill>
          <a:blip r:embed="rId3"/>
          <a:stretch>
            <a:fillRect/>
          </a:stretch>
        </p:blipFill>
        <p:spPr>
          <a:xfrm>
            <a:off x="9735351" y="5611685"/>
            <a:ext cx="2201120" cy="1001997"/>
          </a:xfrm>
          <a:prstGeom prst="rect">
            <a:avLst/>
          </a:prstGeom>
        </p:spPr>
      </p:pic>
      <p:sp>
        <p:nvSpPr>
          <p:cNvPr id="2" name="TextBox 1">
            <a:extLst>
              <a:ext uri="{FF2B5EF4-FFF2-40B4-BE49-F238E27FC236}">
                <a16:creationId xmlns:a16="http://schemas.microsoft.com/office/drawing/2014/main" id="{78B64162-6066-A62A-9CB2-444A0F052879}"/>
              </a:ext>
            </a:extLst>
          </p:cNvPr>
          <p:cNvSpPr txBox="1"/>
          <p:nvPr/>
        </p:nvSpPr>
        <p:spPr>
          <a:xfrm>
            <a:off x="4246930" y="964809"/>
            <a:ext cx="7755734" cy="4093428"/>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chemeClr val="bg1"/>
                </a:solidFill>
                <a:latin typeface="Arial Nova"/>
                <a:cs typeface="Arial"/>
              </a:rPr>
              <a:t>The Co-operation Agreement: 2021</a:t>
            </a:r>
            <a:endParaRPr lang="en-US" sz="3200">
              <a:solidFill>
                <a:schemeClr val="bg1"/>
              </a:solidFill>
              <a:latin typeface="Arial Nova"/>
            </a:endParaRPr>
          </a:p>
          <a:p>
            <a:r>
              <a:rPr lang="en-GB" sz="2800">
                <a:solidFill>
                  <a:schemeClr val="bg1"/>
                </a:solidFill>
                <a:latin typeface="Arial Nova"/>
                <a:ea typeface="+mn-lt"/>
                <a:cs typeface="+mn-lt"/>
              </a:rPr>
              <a:t>A Greener Wales to Tackle Climate Change and the Nature Emergency</a:t>
            </a:r>
            <a:endParaRPr lang="en-GB" sz="2800">
              <a:solidFill>
                <a:schemeClr val="bg1"/>
              </a:solidFill>
              <a:latin typeface="Arial Nova"/>
              <a:ea typeface="Calibri"/>
              <a:cs typeface="Calibri"/>
            </a:endParaRPr>
          </a:p>
          <a:p>
            <a:endParaRPr lang="en-GB" sz="2800">
              <a:solidFill>
                <a:schemeClr val="bg1"/>
              </a:solidFill>
              <a:latin typeface="Arial Nova"/>
              <a:ea typeface="Calibri"/>
              <a:cs typeface="Calibri"/>
            </a:endParaRPr>
          </a:p>
          <a:p>
            <a:r>
              <a:rPr lang="en-GB" sz="2400" i="1">
                <a:solidFill>
                  <a:schemeClr val="bg1"/>
                </a:solidFill>
                <a:latin typeface="Arial Nova"/>
              </a:rPr>
              <a:t>‘Commission independent advice to examine potential </a:t>
            </a:r>
            <a:r>
              <a:rPr lang="en-GB" sz="2400" i="1" u="sng">
                <a:solidFill>
                  <a:schemeClr val="bg1"/>
                </a:solidFill>
                <a:latin typeface="Arial Nova"/>
              </a:rPr>
              <a:t>pathways to net zero by 2035 </a:t>
            </a:r>
            <a:r>
              <a:rPr lang="en-GB" sz="2400" i="1">
                <a:solidFill>
                  <a:schemeClr val="bg1"/>
                </a:solidFill>
                <a:latin typeface="Arial Nova"/>
              </a:rPr>
              <a:t>– the current target date is 2050. This will look at the impact on society and sectors of our economy and how any adverse effects may be mitigated, including how the costs and benefits are shared fairly.</a:t>
            </a:r>
          </a:p>
        </p:txBody>
      </p:sp>
      <p:sp>
        <p:nvSpPr>
          <p:cNvPr id="3" name="TextBox 2">
            <a:extLst>
              <a:ext uri="{FF2B5EF4-FFF2-40B4-BE49-F238E27FC236}">
                <a16:creationId xmlns:a16="http://schemas.microsoft.com/office/drawing/2014/main" id="{DDBD131F-B365-A693-616B-F010A2CB9E62}"/>
              </a:ext>
            </a:extLst>
          </p:cNvPr>
          <p:cNvSpPr txBox="1"/>
          <p:nvPr/>
        </p:nvSpPr>
        <p:spPr>
          <a:xfrm>
            <a:off x="119062" y="158151"/>
            <a:ext cx="291149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accent3">
                    <a:lumMod val="50000"/>
                  </a:schemeClr>
                </a:solidFill>
                <a:latin typeface="Arial Nova"/>
                <a:ea typeface="Calibri"/>
                <a:cs typeface="Calibri"/>
              </a:rPr>
              <a:t>Our mandate</a:t>
            </a:r>
            <a:endParaRPr lang="en-US" sz="3200" b="1">
              <a:solidFill>
                <a:schemeClr val="accent3">
                  <a:lumMod val="50000"/>
                </a:schemeClr>
              </a:solidFill>
              <a:latin typeface="Arial Nova"/>
            </a:endParaRPr>
          </a:p>
        </p:txBody>
      </p:sp>
      <p:sp>
        <p:nvSpPr>
          <p:cNvPr id="4" name="TextBox 3">
            <a:extLst>
              <a:ext uri="{FF2B5EF4-FFF2-40B4-BE49-F238E27FC236}">
                <a16:creationId xmlns:a16="http://schemas.microsoft.com/office/drawing/2014/main" id="{062CD3AE-5A56-D73D-0853-61F9396EBA3C}"/>
              </a:ext>
            </a:extLst>
          </p:cNvPr>
          <p:cNvSpPr txBox="1"/>
          <p:nvPr/>
        </p:nvSpPr>
        <p:spPr>
          <a:xfrm>
            <a:off x="192337" y="964809"/>
            <a:ext cx="389869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solidFill>
                  <a:schemeClr val="accent3">
                    <a:lumMod val="75000"/>
                  </a:schemeClr>
                </a:solidFill>
                <a:latin typeface="Arial Nova"/>
                <a:ea typeface="+mn-lt"/>
                <a:cs typeface="+mn-lt"/>
              </a:rPr>
              <a:t>The Wales Net Zero 2035 Challenge Group was established in January 2023 to deliver on a specific commitment in the formal Co-operation Agreement between the Welsh Government and Plaid Cymru. </a:t>
            </a:r>
            <a:endParaRPr lang="en-US" sz="2000">
              <a:solidFill>
                <a:schemeClr val="accent3">
                  <a:lumMod val="75000"/>
                </a:schemeClr>
              </a:solidFill>
              <a:latin typeface="Arial Nova"/>
            </a:endParaRPr>
          </a:p>
        </p:txBody>
      </p:sp>
      <p:sp>
        <p:nvSpPr>
          <p:cNvPr id="6" name="TextBox 5">
            <a:extLst>
              <a:ext uri="{FF2B5EF4-FFF2-40B4-BE49-F238E27FC236}">
                <a16:creationId xmlns:a16="http://schemas.microsoft.com/office/drawing/2014/main" id="{025CE34A-E120-7338-67E9-CF1499340C56}"/>
              </a:ext>
            </a:extLst>
          </p:cNvPr>
          <p:cNvSpPr txBox="1"/>
          <p:nvPr/>
        </p:nvSpPr>
        <p:spPr>
          <a:xfrm>
            <a:off x="409978" y="5615188"/>
            <a:ext cx="2292440"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Nova"/>
                <a:ea typeface="+mn-lt"/>
                <a:cs typeface="+mn-lt"/>
              </a:rPr>
              <a:t>https://www.gov.wales/sites/default/files/publications/2021-11/cooperation-agreement-2021.pdf</a:t>
            </a:r>
            <a:endParaRPr lang="en-US">
              <a:latin typeface="Arial Nova"/>
              <a:ea typeface="+mn-lt"/>
              <a:cs typeface="+mn-lt"/>
            </a:endParaRPr>
          </a:p>
        </p:txBody>
      </p:sp>
    </p:spTree>
    <p:extLst>
      <p:ext uri="{BB962C8B-B14F-4D97-AF65-F5344CB8AC3E}">
        <p14:creationId xmlns:p14="http://schemas.microsoft.com/office/powerpoint/2010/main" val="88483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ody of water with a large rock formation&#10;&#10;Description automatically generated">
            <a:extLst>
              <a:ext uri="{FF2B5EF4-FFF2-40B4-BE49-F238E27FC236}">
                <a16:creationId xmlns:a16="http://schemas.microsoft.com/office/drawing/2014/main" id="{A863AD7C-8EEE-8FEA-F37C-5F155C00929B}"/>
              </a:ext>
            </a:extLst>
          </p:cNvPr>
          <p:cNvPicPr>
            <a:picLocks noChangeAspect="1"/>
          </p:cNvPicPr>
          <p:nvPr/>
        </p:nvPicPr>
        <p:blipFill rotWithShape="1">
          <a:blip r:embed="rId2"/>
          <a:srcRect t="44912" r="106" b="36762"/>
          <a:stretch/>
        </p:blipFill>
        <p:spPr>
          <a:xfrm>
            <a:off x="-434" y="5353292"/>
            <a:ext cx="12204927" cy="1500863"/>
          </a:xfrm>
          <a:prstGeom prst="rect">
            <a:avLst/>
          </a:prstGeom>
        </p:spPr>
      </p:pic>
      <p:pic>
        <p:nvPicPr>
          <p:cNvPr id="8" name="Picture 7" descr="A logo with text on it&#10;&#10;Description automatically generated">
            <a:extLst>
              <a:ext uri="{FF2B5EF4-FFF2-40B4-BE49-F238E27FC236}">
                <a16:creationId xmlns:a16="http://schemas.microsoft.com/office/drawing/2014/main" id="{A121892C-4239-AE9D-F009-D15A247C6ED2}"/>
              </a:ext>
            </a:extLst>
          </p:cNvPr>
          <p:cNvPicPr>
            <a:picLocks noChangeAspect="1"/>
          </p:cNvPicPr>
          <p:nvPr/>
        </p:nvPicPr>
        <p:blipFill>
          <a:blip r:embed="rId3"/>
          <a:stretch>
            <a:fillRect/>
          </a:stretch>
        </p:blipFill>
        <p:spPr>
          <a:xfrm>
            <a:off x="9735351" y="5611685"/>
            <a:ext cx="2201120" cy="1001997"/>
          </a:xfrm>
          <a:prstGeom prst="rect">
            <a:avLst/>
          </a:prstGeom>
        </p:spPr>
      </p:pic>
      <p:pic>
        <p:nvPicPr>
          <p:cNvPr id="4" name="Picture 3" descr="A diagram of a map&#10;&#10;Description automatically generated">
            <a:extLst>
              <a:ext uri="{FF2B5EF4-FFF2-40B4-BE49-F238E27FC236}">
                <a16:creationId xmlns:a16="http://schemas.microsoft.com/office/drawing/2014/main" id="{BF32992B-A2F8-E1B3-C724-D13D0F68F9E1}"/>
              </a:ext>
            </a:extLst>
          </p:cNvPr>
          <p:cNvPicPr>
            <a:picLocks noChangeAspect="1"/>
          </p:cNvPicPr>
          <p:nvPr/>
        </p:nvPicPr>
        <p:blipFill>
          <a:blip r:embed="rId4"/>
          <a:stretch>
            <a:fillRect/>
          </a:stretch>
        </p:blipFill>
        <p:spPr>
          <a:xfrm>
            <a:off x="3620450" y="1116154"/>
            <a:ext cx="3587759" cy="3607107"/>
          </a:xfrm>
          <a:prstGeom prst="rect">
            <a:avLst/>
          </a:prstGeom>
        </p:spPr>
      </p:pic>
      <p:pic>
        <p:nvPicPr>
          <p:cNvPr id="5" name="Picture 4">
            <a:extLst>
              <a:ext uri="{FF2B5EF4-FFF2-40B4-BE49-F238E27FC236}">
                <a16:creationId xmlns:a16="http://schemas.microsoft.com/office/drawing/2014/main" id="{E959CE62-F482-8DF4-A35E-0CB27EDAD396}"/>
              </a:ext>
            </a:extLst>
          </p:cNvPr>
          <p:cNvPicPr>
            <a:picLocks noChangeAspect="1"/>
          </p:cNvPicPr>
          <p:nvPr/>
        </p:nvPicPr>
        <p:blipFill>
          <a:blip r:embed="rId5"/>
          <a:stretch>
            <a:fillRect/>
          </a:stretch>
        </p:blipFill>
        <p:spPr>
          <a:xfrm>
            <a:off x="7615207" y="1025479"/>
            <a:ext cx="3870700" cy="3793105"/>
          </a:xfrm>
          <a:prstGeom prst="rect">
            <a:avLst/>
          </a:prstGeom>
        </p:spPr>
      </p:pic>
      <p:sp>
        <p:nvSpPr>
          <p:cNvPr id="3" name="TextBox 2">
            <a:extLst>
              <a:ext uri="{FF2B5EF4-FFF2-40B4-BE49-F238E27FC236}">
                <a16:creationId xmlns:a16="http://schemas.microsoft.com/office/drawing/2014/main" id="{10116A5E-0F88-51CA-C15E-E77388AEB976}"/>
              </a:ext>
            </a:extLst>
          </p:cNvPr>
          <p:cNvSpPr txBox="1"/>
          <p:nvPr/>
        </p:nvSpPr>
        <p:spPr>
          <a:xfrm>
            <a:off x="119062" y="158151"/>
            <a:ext cx="101001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accent3">
                    <a:lumMod val="50000"/>
                  </a:schemeClr>
                </a:solidFill>
                <a:latin typeface="Arial Nova"/>
                <a:ea typeface="Calibri"/>
                <a:cs typeface="Calibri"/>
              </a:rPr>
              <a:t>Well-being of Future Generations Act (Wales) 2015</a:t>
            </a:r>
          </a:p>
        </p:txBody>
      </p:sp>
      <p:sp>
        <p:nvSpPr>
          <p:cNvPr id="2" name="TextBox 1">
            <a:extLst>
              <a:ext uri="{FF2B5EF4-FFF2-40B4-BE49-F238E27FC236}">
                <a16:creationId xmlns:a16="http://schemas.microsoft.com/office/drawing/2014/main" id="{B8B72E51-78A8-303A-D4A4-87386E9FB827}"/>
              </a:ext>
            </a:extLst>
          </p:cNvPr>
          <p:cNvSpPr txBox="1"/>
          <p:nvPr/>
        </p:nvSpPr>
        <p:spPr>
          <a:xfrm>
            <a:off x="409978" y="5615188"/>
            <a:ext cx="2292440" cy="10156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Nova"/>
              </a:rPr>
              <a:t>https://www.gov.wales/sites/default/files/publications/2021-10/well-being-future-generations-wales-act-2015-the-essentials-2021.pdf</a:t>
            </a:r>
          </a:p>
        </p:txBody>
      </p:sp>
      <p:sp>
        <p:nvSpPr>
          <p:cNvPr id="7" name="TextBox 6">
            <a:extLst>
              <a:ext uri="{FF2B5EF4-FFF2-40B4-BE49-F238E27FC236}">
                <a16:creationId xmlns:a16="http://schemas.microsoft.com/office/drawing/2014/main" id="{6BB66826-9E5E-EE21-538C-A336BCBC3876}"/>
              </a:ext>
            </a:extLst>
          </p:cNvPr>
          <p:cNvSpPr txBox="1"/>
          <p:nvPr/>
        </p:nvSpPr>
        <p:spPr>
          <a:xfrm>
            <a:off x="192337" y="964809"/>
            <a:ext cx="329662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solidFill>
                  <a:schemeClr val="accent3">
                    <a:lumMod val="75000"/>
                  </a:schemeClr>
                </a:solidFill>
                <a:latin typeface="Arial Nova"/>
                <a:ea typeface="+mn-lt"/>
                <a:cs typeface="+mn-lt"/>
              </a:rPr>
              <a:t>The expert advice will consider pathways to achieve net zero by 2035, that are compatible with the ambitions of both the goals and ways of working of the Well-being for Future Generations (Wales) Act (2015). </a:t>
            </a:r>
            <a:endParaRPr lang="en-US" sz="2000">
              <a:solidFill>
                <a:schemeClr val="accent3">
                  <a:lumMod val="75000"/>
                </a:schemeClr>
              </a:solidFill>
              <a:latin typeface="Arial Nova"/>
            </a:endParaRPr>
          </a:p>
        </p:txBody>
      </p:sp>
    </p:spTree>
    <p:extLst>
      <p:ext uri="{BB962C8B-B14F-4D97-AF65-F5344CB8AC3E}">
        <p14:creationId xmlns:p14="http://schemas.microsoft.com/office/powerpoint/2010/main" val="30260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ody of water with a large rock formation&#10;&#10;Description automatically generated">
            <a:extLst>
              <a:ext uri="{FF2B5EF4-FFF2-40B4-BE49-F238E27FC236}">
                <a16:creationId xmlns:a16="http://schemas.microsoft.com/office/drawing/2014/main" id="{A863AD7C-8EEE-8FEA-F37C-5F155C00929B}"/>
              </a:ext>
            </a:extLst>
          </p:cNvPr>
          <p:cNvPicPr>
            <a:picLocks noChangeAspect="1"/>
          </p:cNvPicPr>
          <p:nvPr/>
        </p:nvPicPr>
        <p:blipFill rotWithShape="1">
          <a:blip r:embed="rId2"/>
          <a:srcRect t="44912" r="106" b="36762"/>
          <a:stretch/>
        </p:blipFill>
        <p:spPr>
          <a:xfrm>
            <a:off x="-434" y="5353292"/>
            <a:ext cx="12204927" cy="1500863"/>
          </a:xfrm>
          <a:prstGeom prst="rect">
            <a:avLst/>
          </a:prstGeom>
        </p:spPr>
      </p:pic>
      <p:pic>
        <p:nvPicPr>
          <p:cNvPr id="8" name="Picture 7" descr="A logo with text on it&#10;&#10;Description automatically generated">
            <a:extLst>
              <a:ext uri="{FF2B5EF4-FFF2-40B4-BE49-F238E27FC236}">
                <a16:creationId xmlns:a16="http://schemas.microsoft.com/office/drawing/2014/main" id="{A121892C-4239-AE9D-F009-D15A247C6ED2}"/>
              </a:ext>
            </a:extLst>
          </p:cNvPr>
          <p:cNvPicPr>
            <a:picLocks noChangeAspect="1"/>
          </p:cNvPicPr>
          <p:nvPr/>
        </p:nvPicPr>
        <p:blipFill>
          <a:blip r:embed="rId3"/>
          <a:stretch>
            <a:fillRect/>
          </a:stretch>
        </p:blipFill>
        <p:spPr>
          <a:xfrm>
            <a:off x="9735351" y="5611685"/>
            <a:ext cx="2201120" cy="1001997"/>
          </a:xfrm>
          <a:prstGeom prst="rect">
            <a:avLst/>
          </a:prstGeom>
        </p:spPr>
      </p:pic>
      <p:grpSp>
        <p:nvGrpSpPr>
          <p:cNvPr id="959" name="Group 958">
            <a:extLst>
              <a:ext uri="{FF2B5EF4-FFF2-40B4-BE49-F238E27FC236}">
                <a16:creationId xmlns:a16="http://schemas.microsoft.com/office/drawing/2014/main" id="{DEF1E661-B95A-0365-CB30-FECB4B10FE47}"/>
              </a:ext>
            </a:extLst>
          </p:cNvPr>
          <p:cNvGrpSpPr/>
          <p:nvPr/>
        </p:nvGrpSpPr>
        <p:grpSpPr>
          <a:xfrm>
            <a:off x="2560104" y="895502"/>
            <a:ext cx="10553865" cy="4042239"/>
            <a:chOff x="575446" y="790969"/>
            <a:chExt cx="10502638" cy="4059725"/>
          </a:xfrm>
        </p:grpSpPr>
        <p:sp>
          <p:nvSpPr>
            <p:cNvPr id="30" name="Oval 29">
              <a:extLst>
                <a:ext uri="{FF2B5EF4-FFF2-40B4-BE49-F238E27FC236}">
                  <a16:creationId xmlns:a16="http://schemas.microsoft.com/office/drawing/2014/main" id="{DB3B7741-5617-8BFD-0535-7499BA7AD809}"/>
                </a:ext>
              </a:extLst>
            </p:cNvPr>
            <p:cNvSpPr/>
            <p:nvPr/>
          </p:nvSpPr>
          <p:spPr>
            <a:xfrm>
              <a:off x="4355629" y="1523999"/>
              <a:ext cx="3000962" cy="2850443"/>
            </a:xfrm>
            <a:prstGeom prst="ellipse">
              <a:avLst/>
            </a:prstGeom>
            <a:solidFill>
              <a:schemeClr val="accent1">
                <a:lumMod val="60000"/>
                <a:lumOff val="4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ea typeface="Calibri"/>
                <a:cs typeface="Calibri"/>
              </a:endParaRPr>
            </a:p>
          </p:txBody>
        </p:sp>
        <p:sp>
          <p:nvSpPr>
            <p:cNvPr id="2" name="Oval 1">
              <a:extLst>
                <a:ext uri="{FF2B5EF4-FFF2-40B4-BE49-F238E27FC236}">
                  <a16:creationId xmlns:a16="http://schemas.microsoft.com/office/drawing/2014/main" id="{EBCDFC60-75E3-AC16-1A1D-EFF5D2E5FE0B}"/>
                </a:ext>
              </a:extLst>
            </p:cNvPr>
            <p:cNvSpPr/>
            <p:nvPr/>
          </p:nvSpPr>
          <p:spPr>
            <a:xfrm>
              <a:off x="5286963" y="2408296"/>
              <a:ext cx="1100666" cy="1072444"/>
            </a:xfrm>
            <a:prstGeom prst="ellipse">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bg1"/>
                  </a:solidFill>
                  <a:ea typeface="Calibri"/>
                  <a:cs typeface="Calibri"/>
                </a:rPr>
                <a:t>Net Zero 2035</a:t>
              </a:r>
            </a:p>
          </p:txBody>
        </p:sp>
        <p:sp>
          <p:nvSpPr>
            <p:cNvPr id="31" name="TextBox 30">
              <a:extLst>
                <a:ext uri="{FF2B5EF4-FFF2-40B4-BE49-F238E27FC236}">
                  <a16:creationId xmlns:a16="http://schemas.microsoft.com/office/drawing/2014/main" id="{2B7218CC-B8AB-2367-C1B0-E0C79D2FDF8B}"/>
                </a:ext>
              </a:extLst>
            </p:cNvPr>
            <p:cNvSpPr txBox="1"/>
            <p:nvPr/>
          </p:nvSpPr>
          <p:spPr>
            <a:xfrm>
              <a:off x="5086657" y="2041407"/>
              <a:ext cx="1719218" cy="4018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solidFill>
                    <a:schemeClr val="bg1"/>
                  </a:solidFill>
                  <a:latin typeface="Arial"/>
                  <a:ea typeface="Calibri"/>
                  <a:cs typeface="Calibri"/>
                </a:rPr>
                <a:t>Challenges</a:t>
              </a:r>
            </a:p>
          </p:txBody>
        </p:sp>
        <p:graphicFrame>
          <p:nvGraphicFramePr>
            <p:cNvPr id="34" name="Diagram 33">
              <a:extLst>
                <a:ext uri="{FF2B5EF4-FFF2-40B4-BE49-F238E27FC236}">
                  <a16:creationId xmlns:a16="http://schemas.microsoft.com/office/drawing/2014/main" id="{482C5630-EAE2-6E64-23B4-B0A6EB8772FE}"/>
                </a:ext>
              </a:extLst>
            </p:cNvPr>
            <p:cNvGraphicFramePr/>
            <p:nvPr>
              <p:extLst>
                <p:ext uri="{D42A27DB-BD31-4B8C-83A1-F6EECF244321}">
                  <p14:modId xmlns:p14="http://schemas.microsoft.com/office/powerpoint/2010/main" val="397071506"/>
                </p:ext>
              </p:extLst>
            </p:nvPr>
          </p:nvGraphicFramePr>
          <p:xfrm>
            <a:off x="575446" y="790969"/>
            <a:ext cx="10502638" cy="4059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
        <p:nvSpPr>
          <p:cNvPr id="1861" name="TextBox 1860">
            <a:extLst>
              <a:ext uri="{FF2B5EF4-FFF2-40B4-BE49-F238E27FC236}">
                <a16:creationId xmlns:a16="http://schemas.microsoft.com/office/drawing/2014/main" id="{E79132C0-4B82-563A-99C4-23AA1AC11A4E}"/>
              </a:ext>
            </a:extLst>
          </p:cNvPr>
          <p:cNvSpPr txBox="1"/>
          <p:nvPr/>
        </p:nvSpPr>
        <p:spPr>
          <a:xfrm>
            <a:off x="119062" y="158151"/>
            <a:ext cx="1048675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accent3">
                    <a:lumMod val="50000"/>
                  </a:schemeClr>
                </a:solidFill>
                <a:latin typeface="Arial Nova"/>
                <a:ea typeface="Calibri"/>
                <a:cs typeface="Calibri"/>
              </a:rPr>
              <a:t>Our </a:t>
            </a:r>
            <a:r>
              <a:rPr lang="en-US" sz="3200" b="1">
                <a:solidFill>
                  <a:schemeClr val="accent3">
                    <a:lumMod val="50000"/>
                  </a:schemeClr>
                </a:solidFill>
                <a:latin typeface="Arial Nova"/>
                <a:ea typeface="+mn-lt"/>
                <a:cs typeface="+mn-lt"/>
              </a:rPr>
              <a:t>five Wales Net Zero 2035 Challenges</a:t>
            </a:r>
          </a:p>
        </p:txBody>
      </p:sp>
      <p:sp>
        <p:nvSpPr>
          <p:cNvPr id="28" name="TextBox 27">
            <a:extLst>
              <a:ext uri="{FF2B5EF4-FFF2-40B4-BE49-F238E27FC236}">
                <a16:creationId xmlns:a16="http://schemas.microsoft.com/office/drawing/2014/main" id="{1D930E7D-C9CE-745F-BFCF-D19C4D34F537}"/>
              </a:ext>
            </a:extLst>
          </p:cNvPr>
          <p:cNvSpPr txBox="1"/>
          <p:nvPr/>
        </p:nvSpPr>
        <p:spPr>
          <a:xfrm>
            <a:off x="192337" y="964809"/>
            <a:ext cx="4905289"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solidFill>
                  <a:schemeClr val="accent3">
                    <a:lumMod val="75000"/>
                  </a:schemeClr>
                </a:solidFill>
                <a:latin typeface="Arial Nova"/>
                <a:ea typeface="+mn-lt"/>
                <a:cs typeface="+mn-lt"/>
              </a:rPr>
              <a:t>The Group is organising its work through a series of Challenges posed as questions, intended to stimulate thinking beyond the typical boundaries of sectors. Doing so will enable the Group to better identify interventions with potentially transformative impacts. </a:t>
            </a:r>
            <a:endParaRPr lang="en-US" sz="2000">
              <a:solidFill>
                <a:schemeClr val="accent3">
                  <a:lumMod val="75000"/>
                </a:schemeClr>
              </a:solidFill>
              <a:latin typeface="Arial Nova"/>
              <a:ea typeface="+mn-lt"/>
              <a:cs typeface="+mn-lt"/>
            </a:endParaRPr>
          </a:p>
          <a:p>
            <a:endParaRPr lang="en-GB" sz="2000">
              <a:solidFill>
                <a:schemeClr val="accent3">
                  <a:lumMod val="75000"/>
                </a:schemeClr>
              </a:solidFill>
              <a:latin typeface="Arial Nova"/>
              <a:ea typeface="+mn-lt"/>
              <a:cs typeface="+mn-lt"/>
            </a:endParaRPr>
          </a:p>
          <a:p>
            <a:r>
              <a:rPr lang="en-GB" sz="2000">
                <a:solidFill>
                  <a:schemeClr val="accent3">
                    <a:lumMod val="75000"/>
                  </a:schemeClr>
                </a:solidFill>
                <a:latin typeface="Arial Nova"/>
                <a:ea typeface="+mn-lt"/>
                <a:cs typeface="+mn-lt"/>
              </a:rPr>
              <a:t>The Group is seeking evidence to underpin accelerated pathways that will achieve net zero outcomes by 2035 and which have co-benefits particularly in the context of a just transition and being nature positive. </a:t>
            </a:r>
            <a:endParaRPr lang="en-US" sz="2000">
              <a:solidFill>
                <a:schemeClr val="accent3">
                  <a:lumMod val="75000"/>
                </a:schemeClr>
              </a:solidFill>
              <a:latin typeface="Arial Nova"/>
              <a:cs typeface="Calibri"/>
            </a:endParaRPr>
          </a:p>
        </p:txBody>
      </p:sp>
      <p:sp>
        <p:nvSpPr>
          <p:cNvPr id="55" name="TextBox 54">
            <a:extLst>
              <a:ext uri="{FF2B5EF4-FFF2-40B4-BE49-F238E27FC236}">
                <a16:creationId xmlns:a16="http://schemas.microsoft.com/office/drawing/2014/main" id="{76295344-0E67-4E6A-1D88-AD34F8D4B476}"/>
              </a:ext>
            </a:extLst>
          </p:cNvPr>
          <p:cNvSpPr txBox="1"/>
          <p:nvPr/>
        </p:nvSpPr>
        <p:spPr>
          <a:xfrm>
            <a:off x="409978" y="5615188"/>
            <a:ext cx="2292440"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Nova"/>
                <a:ea typeface="+mn-lt"/>
                <a:cs typeface="+mn-lt"/>
              </a:rPr>
              <a:t>https://netzero2035.wales/the-challenges/</a:t>
            </a:r>
            <a:endParaRPr lang="en-US">
              <a:latin typeface="Arial Nova"/>
              <a:ea typeface="+mn-lt"/>
              <a:cs typeface="+mn-lt"/>
            </a:endParaRPr>
          </a:p>
        </p:txBody>
      </p:sp>
    </p:spTree>
    <p:extLst>
      <p:ext uri="{BB962C8B-B14F-4D97-AF65-F5344CB8AC3E}">
        <p14:creationId xmlns:p14="http://schemas.microsoft.com/office/powerpoint/2010/main" val="34639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ody of water with a large rock formation&#10;&#10;Description automatically generated">
            <a:extLst>
              <a:ext uri="{FF2B5EF4-FFF2-40B4-BE49-F238E27FC236}">
                <a16:creationId xmlns:a16="http://schemas.microsoft.com/office/drawing/2014/main" id="{A863AD7C-8EEE-8FEA-F37C-5F155C00929B}"/>
              </a:ext>
            </a:extLst>
          </p:cNvPr>
          <p:cNvPicPr>
            <a:picLocks noChangeAspect="1"/>
          </p:cNvPicPr>
          <p:nvPr/>
        </p:nvPicPr>
        <p:blipFill rotWithShape="1">
          <a:blip r:embed="rId2"/>
          <a:srcRect t="44912" r="106" b="36762"/>
          <a:stretch/>
        </p:blipFill>
        <p:spPr>
          <a:xfrm>
            <a:off x="-434" y="5353292"/>
            <a:ext cx="12204927" cy="1500863"/>
          </a:xfrm>
          <a:prstGeom prst="rect">
            <a:avLst/>
          </a:prstGeom>
        </p:spPr>
      </p:pic>
      <p:pic>
        <p:nvPicPr>
          <p:cNvPr id="8" name="Picture 7" descr="A logo with text on it&#10;&#10;Description automatically generated">
            <a:extLst>
              <a:ext uri="{FF2B5EF4-FFF2-40B4-BE49-F238E27FC236}">
                <a16:creationId xmlns:a16="http://schemas.microsoft.com/office/drawing/2014/main" id="{A121892C-4239-AE9D-F009-D15A247C6ED2}"/>
              </a:ext>
            </a:extLst>
          </p:cNvPr>
          <p:cNvPicPr>
            <a:picLocks noChangeAspect="1"/>
          </p:cNvPicPr>
          <p:nvPr/>
        </p:nvPicPr>
        <p:blipFill>
          <a:blip r:embed="rId3"/>
          <a:stretch>
            <a:fillRect/>
          </a:stretch>
        </p:blipFill>
        <p:spPr>
          <a:xfrm>
            <a:off x="9735351" y="5611685"/>
            <a:ext cx="2201120" cy="1001997"/>
          </a:xfrm>
          <a:prstGeom prst="rect">
            <a:avLst/>
          </a:prstGeom>
        </p:spPr>
      </p:pic>
      <p:sp>
        <p:nvSpPr>
          <p:cNvPr id="1861" name="TextBox 1860">
            <a:extLst>
              <a:ext uri="{FF2B5EF4-FFF2-40B4-BE49-F238E27FC236}">
                <a16:creationId xmlns:a16="http://schemas.microsoft.com/office/drawing/2014/main" id="{E79132C0-4B82-563A-99C4-23AA1AC11A4E}"/>
              </a:ext>
            </a:extLst>
          </p:cNvPr>
          <p:cNvSpPr txBox="1"/>
          <p:nvPr/>
        </p:nvSpPr>
        <p:spPr>
          <a:xfrm>
            <a:off x="196366" y="102933"/>
            <a:ext cx="55242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accent3">
                    <a:lumMod val="50000"/>
                  </a:schemeClr>
                </a:solidFill>
                <a:latin typeface="Arial Nova"/>
                <a:ea typeface="Calibri"/>
                <a:cs typeface="Calibri"/>
              </a:rPr>
              <a:t>Our </a:t>
            </a:r>
            <a:r>
              <a:rPr lang="en-US" sz="3200" b="1">
                <a:solidFill>
                  <a:schemeClr val="accent3">
                    <a:lumMod val="50000"/>
                  </a:schemeClr>
                </a:solidFill>
                <a:latin typeface="Arial Nova"/>
                <a:ea typeface="+mn-lt"/>
                <a:cs typeface="+mn-lt"/>
              </a:rPr>
              <a:t>crosscutting </a:t>
            </a:r>
            <a:r>
              <a:rPr lang="en-US" sz="3200" b="1" i="1">
                <a:solidFill>
                  <a:schemeClr val="accent3">
                    <a:lumMod val="50000"/>
                  </a:schemeClr>
                </a:solidFill>
                <a:latin typeface="Arial Nova"/>
                <a:ea typeface="+mn-lt"/>
                <a:cs typeface="+mn-lt"/>
              </a:rPr>
              <a:t>'domains'</a:t>
            </a:r>
          </a:p>
        </p:txBody>
      </p:sp>
      <p:graphicFrame>
        <p:nvGraphicFramePr>
          <p:cNvPr id="17" name="Diagram 16">
            <a:extLst>
              <a:ext uri="{FF2B5EF4-FFF2-40B4-BE49-F238E27FC236}">
                <a16:creationId xmlns:a16="http://schemas.microsoft.com/office/drawing/2014/main" id="{33FDC115-A944-452F-AFE0-191D471461FE}"/>
              </a:ext>
            </a:extLst>
          </p:cNvPr>
          <p:cNvGraphicFramePr/>
          <p:nvPr>
            <p:extLst>
              <p:ext uri="{D42A27DB-BD31-4B8C-83A1-F6EECF244321}">
                <p14:modId xmlns:p14="http://schemas.microsoft.com/office/powerpoint/2010/main" val="469357503"/>
              </p:ext>
            </p:extLst>
          </p:nvPr>
        </p:nvGraphicFramePr>
        <p:xfrm>
          <a:off x="-1729004" y="224866"/>
          <a:ext cx="19038812" cy="5120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410" name="Group 2409">
            <a:extLst>
              <a:ext uri="{FF2B5EF4-FFF2-40B4-BE49-F238E27FC236}">
                <a16:creationId xmlns:a16="http://schemas.microsoft.com/office/drawing/2014/main" id="{994C5A31-8214-7782-C8E7-B0C3C60D3C39}"/>
              </a:ext>
            </a:extLst>
          </p:cNvPr>
          <p:cNvGrpSpPr/>
          <p:nvPr/>
        </p:nvGrpSpPr>
        <p:grpSpPr>
          <a:xfrm>
            <a:off x="6013108" y="1046175"/>
            <a:ext cx="3538071" cy="3378500"/>
            <a:chOff x="4112812" y="1422826"/>
            <a:chExt cx="3538071" cy="3378500"/>
          </a:xfrm>
        </p:grpSpPr>
        <p:sp>
          <p:nvSpPr>
            <p:cNvPr id="43" name="Oval 42">
              <a:extLst>
                <a:ext uri="{FF2B5EF4-FFF2-40B4-BE49-F238E27FC236}">
                  <a16:creationId xmlns:a16="http://schemas.microsoft.com/office/drawing/2014/main" id="{087B3970-CEB3-3356-2877-A895EC3F4E62}"/>
                </a:ext>
              </a:extLst>
            </p:cNvPr>
            <p:cNvSpPr/>
            <p:nvPr/>
          </p:nvSpPr>
          <p:spPr>
            <a:xfrm>
              <a:off x="4112812" y="1422826"/>
              <a:ext cx="3538071" cy="33785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ea typeface="Calibri"/>
                <a:cs typeface="Calibri"/>
              </a:endParaRPr>
            </a:p>
          </p:txBody>
        </p:sp>
        <p:sp>
          <p:nvSpPr>
            <p:cNvPr id="1980" name="TextBox 1979">
              <a:extLst>
                <a:ext uri="{FF2B5EF4-FFF2-40B4-BE49-F238E27FC236}">
                  <a16:creationId xmlns:a16="http://schemas.microsoft.com/office/drawing/2014/main" id="{A34A5130-C513-7171-1E96-649177DE85CA}"/>
                </a:ext>
              </a:extLst>
            </p:cNvPr>
            <p:cNvSpPr txBox="1"/>
            <p:nvPr/>
          </p:nvSpPr>
          <p:spPr>
            <a:xfrm>
              <a:off x="5033760" y="2906740"/>
              <a:ext cx="169365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FFFFFF"/>
                  </a:solidFill>
                  <a:latin typeface="Arial"/>
                </a:rPr>
                <a:t>Domains</a:t>
              </a:r>
              <a:endParaRPr lang="en-US"/>
            </a:p>
          </p:txBody>
        </p:sp>
      </p:grpSp>
      <p:sp>
        <p:nvSpPr>
          <p:cNvPr id="1921" name="TextBox 1920">
            <a:extLst>
              <a:ext uri="{FF2B5EF4-FFF2-40B4-BE49-F238E27FC236}">
                <a16:creationId xmlns:a16="http://schemas.microsoft.com/office/drawing/2014/main" id="{721E1803-5516-01E9-C394-84E461A248C1}"/>
              </a:ext>
            </a:extLst>
          </p:cNvPr>
          <p:cNvSpPr txBox="1"/>
          <p:nvPr/>
        </p:nvSpPr>
        <p:spPr>
          <a:xfrm>
            <a:off x="192337" y="964809"/>
            <a:ext cx="490528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chemeClr val="accent3">
                    <a:lumMod val="75000"/>
                  </a:schemeClr>
                </a:solidFill>
                <a:latin typeface="Arial Nova"/>
                <a:ea typeface="+mn-lt"/>
                <a:cs typeface="+mn-lt"/>
              </a:rPr>
              <a:t>The Group is also exploring a series of crosscutting themes, which will be considered as part of each challenge.</a:t>
            </a:r>
            <a:endParaRPr lang="en-US" sz="2400">
              <a:solidFill>
                <a:schemeClr val="accent3">
                  <a:lumMod val="75000"/>
                </a:schemeClr>
              </a:solidFill>
              <a:latin typeface="Arial Nova"/>
              <a:ea typeface="+mn-lt"/>
              <a:cs typeface="+mn-lt"/>
            </a:endParaRPr>
          </a:p>
          <a:p>
            <a:endParaRPr lang="en-GB" sz="2400">
              <a:solidFill>
                <a:schemeClr val="accent3">
                  <a:lumMod val="75000"/>
                </a:schemeClr>
              </a:solidFill>
              <a:latin typeface="Arial Nova"/>
            </a:endParaRPr>
          </a:p>
          <a:p>
            <a:r>
              <a:rPr lang="en-GB" sz="2400">
                <a:solidFill>
                  <a:schemeClr val="accent3">
                    <a:lumMod val="75000"/>
                  </a:schemeClr>
                </a:solidFill>
                <a:latin typeface="Arial Nova"/>
                <a:cs typeface="Calibri"/>
              </a:rPr>
              <a:t>They are intended to ensure we are thinking holistically and addressing the key enabling factors for a net zero transition, from finance to public engagement</a:t>
            </a:r>
          </a:p>
          <a:p>
            <a:endParaRPr lang="en-GB" sz="2400">
              <a:solidFill>
                <a:schemeClr val="accent3">
                  <a:lumMod val="75000"/>
                </a:schemeClr>
              </a:solidFill>
              <a:latin typeface="Arial Nova"/>
              <a:cs typeface="Calibri"/>
            </a:endParaRPr>
          </a:p>
        </p:txBody>
      </p:sp>
      <p:sp>
        <p:nvSpPr>
          <p:cNvPr id="1923" name="TextBox 1922">
            <a:extLst>
              <a:ext uri="{FF2B5EF4-FFF2-40B4-BE49-F238E27FC236}">
                <a16:creationId xmlns:a16="http://schemas.microsoft.com/office/drawing/2014/main" id="{54CC8BA5-4A49-EF9C-060A-330B8232C6CD}"/>
              </a:ext>
            </a:extLst>
          </p:cNvPr>
          <p:cNvSpPr txBox="1"/>
          <p:nvPr/>
        </p:nvSpPr>
        <p:spPr>
          <a:xfrm>
            <a:off x="409978" y="5615188"/>
            <a:ext cx="2292440"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https://netzero2035.wales/submit-evidence/evidence-submission-annex-for-information/</a:t>
            </a:r>
            <a:endParaRPr lang="en-US">
              <a:ea typeface="+mn-lt"/>
              <a:cs typeface="+mn-lt"/>
            </a:endParaRPr>
          </a:p>
        </p:txBody>
      </p:sp>
    </p:spTree>
    <p:extLst>
      <p:ext uri="{BB962C8B-B14F-4D97-AF65-F5344CB8AC3E}">
        <p14:creationId xmlns:p14="http://schemas.microsoft.com/office/powerpoint/2010/main" val="138714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ody of water with a large rock formation&#10;&#10;Description automatically generated">
            <a:extLst>
              <a:ext uri="{FF2B5EF4-FFF2-40B4-BE49-F238E27FC236}">
                <a16:creationId xmlns:a16="http://schemas.microsoft.com/office/drawing/2014/main" id="{A863AD7C-8EEE-8FEA-F37C-5F155C00929B}"/>
              </a:ext>
            </a:extLst>
          </p:cNvPr>
          <p:cNvPicPr>
            <a:picLocks noChangeAspect="1"/>
          </p:cNvPicPr>
          <p:nvPr/>
        </p:nvPicPr>
        <p:blipFill rotWithShape="1">
          <a:blip r:embed="rId2"/>
          <a:srcRect t="44912" r="106" b="36762"/>
          <a:stretch/>
        </p:blipFill>
        <p:spPr>
          <a:xfrm>
            <a:off x="-434" y="5353292"/>
            <a:ext cx="12204927" cy="1500863"/>
          </a:xfrm>
          <a:prstGeom prst="rect">
            <a:avLst/>
          </a:prstGeom>
        </p:spPr>
      </p:pic>
      <p:pic>
        <p:nvPicPr>
          <p:cNvPr id="8" name="Picture 7" descr="A logo with text on it&#10;&#10;Description automatically generated">
            <a:extLst>
              <a:ext uri="{FF2B5EF4-FFF2-40B4-BE49-F238E27FC236}">
                <a16:creationId xmlns:a16="http://schemas.microsoft.com/office/drawing/2014/main" id="{A121892C-4239-AE9D-F009-D15A247C6ED2}"/>
              </a:ext>
            </a:extLst>
          </p:cNvPr>
          <p:cNvPicPr>
            <a:picLocks noChangeAspect="1"/>
          </p:cNvPicPr>
          <p:nvPr/>
        </p:nvPicPr>
        <p:blipFill>
          <a:blip r:embed="rId3"/>
          <a:stretch>
            <a:fillRect/>
          </a:stretch>
        </p:blipFill>
        <p:spPr>
          <a:xfrm>
            <a:off x="9735351" y="5611685"/>
            <a:ext cx="2201120" cy="1001997"/>
          </a:xfrm>
          <a:prstGeom prst="rect">
            <a:avLst/>
          </a:prstGeom>
        </p:spPr>
      </p:pic>
      <p:grpSp>
        <p:nvGrpSpPr>
          <p:cNvPr id="2515" name="Group 2514">
            <a:extLst>
              <a:ext uri="{FF2B5EF4-FFF2-40B4-BE49-F238E27FC236}">
                <a16:creationId xmlns:a16="http://schemas.microsoft.com/office/drawing/2014/main" id="{2D929B30-73D7-C655-9903-14BF29FB5A46}"/>
              </a:ext>
            </a:extLst>
          </p:cNvPr>
          <p:cNvGrpSpPr/>
          <p:nvPr/>
        </p:nvGrpSpPr>
        <p:grpSpPr>
          <a:xfrm>
            <a:off x="6585330" y="1326536"/>
            <a:ext cx="3015599" cy="2838166"/>
            <a:chOff x="4053248" y="1594080"/>
            <a:chExt cx="3015599" cy="2838166"/>
          </a:xfrm>
        </p:grpSpPr>
        <p:sp>
          <p:nvSpPr>
            <p:cNvPr id="30" name="Oval 29">
              <a:extLst>
                <a:ext uri="{FF2B5EF4-FFF2-40B4-BE49-F238E27FC236}">
                  <a16:creationId xmlns:a16="http://schemas.microsoft.com/office/drawing/2014/main" id="{DB3B7741-5617-8BFD-0535-7499BA7AD809}"/>
                </a:ext>
              </a:extLst>
            </p:cNvPr>
            <p:cNvSpPr/>
            <p:nvPr/>
          </p:nvSpPr>
          <p:spPr>
            <a:xfrm>
              <a:off x="4053248" y="1594080"/>
              <a:ext cx="3015599" cy="2838166"/>
            </a:xfrm>
            <a:prstGeom prst="ellipse">
              <a:avLst/>
            </a:prstGeom>
            <a:solidFill>
              <a:schemeClr val="accent2">
                <a:lumMod val="60000"/>
                <a:lumOff val="4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ea typeface="Calibri"/>
                <a:cs typeface="Calibri"/>
              </a:endParaRPr>
            </a:p>
          </p:txBody>
        </p:sp>
        <p:sp>
          <p:nvSpPr>
            <p:cNvPr id="31" name="TextBox 30">
              <a:extLst>
                <a:ext uri="{FF2B5EF4-FFF2-40B4-BE49-F238E27FC236}">
                  <a16:creationId xmlns:a16="http://schemas.microsoft.com/office/drawing/2014/main" id="{2B7218CC-B8AB-2367-C1B0-E0C79D2FDF8B}"/>
                </a:ext>
              </a:extLst>
            </p:cNvPr>
            <p:cNvSpPr txBox="1"/>
            <p:nvPr/>
          </p:nvSpPr>
          <p:spPr>
            <a:xfrm>
              <a:off x="4701578" y="2511826"/>
              <a:ext cx="1727604" cy="1015663"/>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Arial"/>
                  <a:ea typeface="Calibri"/>
                  <a:cs typeface="Calibri"/>
                </a:rPr>
                <a:t>Participation</a:t>
              </a:r>
              <a:endParaRPr lang="en-US"/>
            </a:p>
            <a:p>
              <a:pPr algn="ctr"/>
              <a:r>
                <a:rPr lang="en-US" sz="2000" b="1">
                  <a:solidFill>
                    <a:schemeClr val="bg1"/>
                  </a:solidFill>
                  <a:latin typeface="Arial"/>
                  <a:ea typeface="Calibri"/>
                  <a:cs typeface="Calibri"/>
                </a:rPr>
                <a:t>&amp;</a:t>
              </a:r>
            </a:p>
            <a:p>
              <a:pPr algn="ctr"/>
              <a:r>
                <a:rPr lang="en-US" sz="2000" b="1">
                  <a:solidFill>
                    <a:schemeClr val="bg1"/>
                  </a:solidFill>
                  <a:latin typeface="Arial"/>
                  <a:ea typeface="Calibri"/>
                  <a:cs typeface="Calibri"/>
                </a:rPr>
                <a:t>Engagement</a:t>
              </a:r>
            </a:p>
          </p:txBody>
        </p:sp>
      </p:grpSp>
      <p:graphicFrame>
        <p:nvGraphicFramePr>
          <p:cNvPr id="34" name="Diagram 33">
            <a:extLst>
              <a:ext uri="{FF2B5EF4-FFF2-40B4-BE49-F238E27FC236}">
                <a16:creationId xmlns:a16="http://schemas.microsoft.com/office/drawing/2014/main" id="{482C5630-EAE2-6E64-23B4-B0A6EB8772FE}"/>
              </a:ext>
            </a:extLst>
          </p:cNvPr>
          <p:cNvGraphicFramePr/>
          <p:nvPr>
            <p:extLst>
              <p:ext uri="{D42A27DB-BD31-4B8C-83A1-F6EECF244321}">
                <p14:modId xmlns:p14="http://schemas.microsoft.com/office/powerpoint/2010/main" val="1460597522"/>
              </p:ext>
            </p:extLst>
          </p:nvPr>
        </p:nvGraphicFramePr>
        <p:xfrm>
          <a:off x="1396834" y="189606"/>
          <a:ext cx="13490225" cy="5171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61" name="TextBox 1860">
            <a:extLst>
              <a:ext uri="{FF2B5EF4-FFF2-40B4-BE49-F238E27FC236}">
                <a16:creationId xmlns:a16="http://schemas.microsoft.com/office/drawing/2014/main" id="{E79132C0-4B82-563A-99C4-23AA1AC11A4E}"/>
              </a:ext>
            </a:extLst>
          </p:cNvPr>
          <p:cNvSpPr txBox="1"/>
          <p:nvPr/>
        </p:nvSpPr>
        <p:spPr>
          <a:xfrm>
            <a:off x="119062" y="158151"/>
            <a:ext cx="374537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accent3">
                    <a:lumMod val="50000"/>
                  </a:schemeClr>
                </a:solidFill>
                <a:latin typeface="Arial Nova"/>
                <a:ea typeface="Calibri"/>
                <a:cs typeface="Calibri"/>
              </a:rPr>
              <a:t>Our </a:t>
            </a:r>
            <a:r>
              <a:rPr lang="en-US" sz="3200" b="1">
                <a:solidFill>
                  <a:schemeClr val="accent3">
                    <a:lumMod val="50000"/>
                  </a:schemeClr>
                </a:solidFill>
                <a:latin typeface="Arial Nova"/>
                <a:ea typeface="+mn-lt"/>
                <a:cs typeface="+mn-lt"/>
              </a:rPr>
              <a:t>participation model</a:t>
            </a:r>
          </a:p>
        </p:txBody>
      </p:sp>
      <p:sp>
        <p:nvSpPr>
          <p:cNvPr id="44" name="TextBox 43">
            <a:extLst>
              <a:ext uri="{FF2B5EF4-FFF2-40B4-BE49-F238E27FC236}">
                <a16:creationId xmlns:a16="http://schemas.microsoft.com/office/drawing/2014/main" id="{FB8D3EA4-45DE-8076-7DE4-8FE6F5973F3A}"/>
              </a:ext>
            </a:extLst>
          </p:cNvPr>
          <p:cNvSpPr txBox="1"/>
          <p:nvPr/>
        </p:nvSpPr>
        <p:spPr>
          <a:xfrm>
            <a:off x="115033" y="1164409"/>
            <a:ext cx="4643707"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solidFill>
                  <a:schemeClr val="accent3">
                    <a:lumMod val="75000"/>
                  </a:schemeClr>
                </a:solidFill>
                <a:latin typeface="Arial Nova"/>
                <a:ea typeface="+mn-lt"/>
                <a:cs typeface="+mn-lt"/>
              </a:rPr>
              <a:t>We recognise the critical importance of public engagement for the success of our work and a net zero transition.</a:t>
            </a:r>
            <a:endParaRPr lang="en-GB" sz="2000">
              <a:solidFill>
                <a:schemeClr val="accent3">
                  <a:lumMod val="75000"/>
                </a:schemeClr>
              </a:solidFill>
              <a:latin typeface="Arial Nova"/>
              <a:cs typeface="Calibri"/>
            </a:endParaRPr>
          </a:p>
          <a:p>
            <a:endParaRPr lang="en-GB" sz="2000">
              <a:solidFill>
                <a:schemeClr val="accent3">
                  <a:lumMod val="75000"/>
                </a:schemeClr>
              </a:solidFill>
              <a:latin typeface="Arial Nova"/>
              <a:cs typeface="Calibri"/>
            </a:endParaRPr>
          </a:p>
          <a:p>
            <a:r>
              <a:rPr lang="en-GB" sz="2000">
                <a:solidFill>
                  <a:schemeClr val="accent3">
                    <a:lumMod val="75000"/>
                  </a:schemeClr>
                </a:solidFill>
                <a:latin typeface="Arial Nova"/>
                <a:cs typeface="Calibri"/>
              </a:rPr>
              <a:t>In keeping with the </a:t>
            </a:r>
            <a:r>
              <a:rPr lang="en-GB" sz="2000">
                <a:solidFill>
                  <a:schemeClr val="accent3">
                    <a:lumMod val="75000"/>
                  </a:schemeClr>
                </a:solidFill>
                <a:latin typeface="Arial Nova"/>
                <a:ea typeface="+mn-lt"/>
                <a:cs typeface="+mn-lt"/>
              </a:rPr>
              <a:t>Well-being of Future Generations (Wales) Act's five </a:t>
            </a:r>
            <a:r>
              <a:rPr lang="en-GB" sz="2000" i="1">
                <a:solidFill>
                  <a:schemeClr val="accent3">
                    <a:lumMod val="75000"/>
                  </a:schemeClr>
                </a:solidFill>
                <a:latin typeface="Arial Nova"/>
                <a:ea typeface="+mn-lt"/>
                <a:cs typeface="+mn-lt"/>
              </a:rPr>
              <a:t>ways of working, </a:t>
            </a:r>
            <a:r>
              <a:rPr lang="en-GB" sz="2000">
                <a:solidFill>
                  <a:schemeClr val="accent3">
                    <a:lumMod val="75000"/>
                  </a:schemeClr>
                </a:solidFill>
                <a:latin typeface="Arial Nova"/>
                <a:ea typeface="+mn-lt"/>
                <a:cs typeface="+mn-lt"/>
              </a:rPr>
              <a:t>namely </a:t>
            </a:r>
            <a:r>
              <a:rPr lang="en-GB" sz="2000" i="1">
                <a:solidFill>
                  <a:schemeClr val="accent3">
                    <a:lumMod val="75000"/>
                  </a:schemeClr>
                </a:solidFill>
                <a:latin typeface="Arial Nova"/>
                <a:ea typeface="+mn-lt"/>
                <a:cs typeface="+mn-lt"/>
              </a:rPr>
              <a:t>Long Term, Prevention, Integration, Collaboration and Involvement, </a:t>
            </a:r>
            <a:r>
              <a:rPr lang="en-GB" sz="2000">
                <a:solidFill>
                  <a:schemeClr val="accent3">
                    <a:lumMod val="75000"/>
                  </a:schemeClr>
                </a:solidFill>
                <a:latin typeface="Arial Nova"/>
                <a:ea typeface="+mn-lt"/>
                <a:cs typeface="+mn-lt"/>
              </a:rPr>
              <a:t>the Group has a number of mechanisms for participation and engagement</a:t>
            </a:r>
            <a:endParaRPr lang="en-GB" sz="2000">
              <a:solidFill>
                <a:schemeClr val="accent3">
                  <a:lumMod val="75000"/>
                </a:schemeClr>
              </a:solidFill>
              <a:latin typeface="Arial Nova"/>
              <a:cs typeface="Calibri"/>
            </a:endParaRPr>
          </a:p>
          <a:p>
            <a:endParaRPr lang="en-GB" sz="2000">
              <a:solidFill>
                <a:schemeClr val="accent3">
                  <a:lumMod val="75000"/>
                </a:schemeClr>
              </a:solidFill>
              <a:latin typeface="Arial Nova"/>
              <a:cs typeface="Calibri"/>
            </a:endParaRPr>
          </a:p>
        </p:txBody>
      </p:sp>
    </p:spTree>
    <p:extLst>
      <p:ext uri="{BB962C8B-B14F-4D97-AF65-F5344CB8AC3E}">
        <p14:creationId xmlns:p14="http://schemas.microsoft.com/office/powerpoint/2010/main" val="3847379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ody of water with a large rock formation&#10;&#10;Description automatically generated">
            <a:extLst>
              <a:ext uri="{FF2B5EF4-FFF2-40B4-BE49-F238E27FC236}">
                <a16:creationId xmlns:a16="http://schemas.microsoft.com/office/drawing/2014/main" id="{A863AD7C-8EEE-8FEA-F37C-5F155C00929B}"/>
              </a:ext>
            </a:extLst>
          </p:cNvPr>
          <p:cNvPicPr>
            <a:picLocks noChangeAspect="1"/>
          </p:cNvPicPr>
          <p:nvPr/>
        </p:nvPicPr>
        <p:blipFill rotWithShape="1">
          <a:blip r:embed="rId2"/>
          <a:srcRect t="44912" r="106" b="36762"/>
          <a:stretch/>
        </p:blipFill>
        <p:spPr>
          <a:xfrm>
            <a:off x="-434" y="5353292"/>
            <a:ext cx="12204927" cy="1500863"/>
          </a:xfrm>
          <a:prstGeom prst="rect">
            <a:avLst/>
          </a:prstGeom>
        </p:spPr>
      </p:pic>
      <p:pic>
        <p:nvPicPr>
          <p:cNvPr id="8" name="Picture 7" descr="A logo with text on it&#10;&#10;Description automatically generated">
            <a:extLst>
              <a:ext uri="{FF2B5EF4-FFF2-40B4-BE49-F238E27FC236}">
                <a16:creationId xmlns:a16="http://schemas.microsoft.com/office/drawing/2014/main" id="{A121892C-4239-AE9D-F009-D15A247C6ED2}"/>
              </a:ext>
            </a:extLst>
          </p:cNvPr>
          <p:cNvPicPr>
            <a:picLocks noChangeAspect="1"/>
          </p:cNvPicPr>
          <p:nvPr/>
        </p:nvPicPr>
        <p:blipFill>
          <a:blip r:embed="rId3"/>
          <a:stretch>
            <a:fillRect/>
          </a:stretch>
        </p:blipFill>
        <p:spPr>
          <a:xfrm>
            <a:off x="9735351" y="5611685"/>
            <a:ext cx="2201120" cy="1001997"/>
          </a:xfrm>
          <a:prstGeom prst="rect">
            <a:avLst/>
          </a:prstGeom>
        </p:spPr>
      </p:pic>
      <p:sp>
        <p:nvSpPr>
          <p:cNvPr id="33" name="Oval 32">
            <a:extLst>
              <a:ext uri="{FF2B5EF4-FFF2-40B4-BE49-F238E27FC236}">
                <a16:creationId xmlns:a16="http://schemas.microsoft.com/office/drawing/2014/main" id="{1D62D954-B8DA-30AC-6F3A-1180CE19F560}"/>
              </a:ext>
            </a:extLst>
          </p:cNvPr>
          <p:cNvSpPr/>
          <p:nvPr/>
        </p:nvSpPr>
        <p:spPr>
          <a:xfrm>
            <a:off x="5172507" y="642754"/>
            <a:ext cx="5102285" cy="4832991"/>
          </a:xfrm>
          <a:prstGeom prst="ellipse">
            <a:avLst/>
          </a:prstGeom>
          <a:solidFill>
            <a:schemeClr val="accent4">
              <a:lumMod val="60000"/>
              <a:lumOff val="40000"/>
            </a:schemeClr>
          </a:solidFill>
          <a:ln w="5715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ea typeface="Calibri"/>
              <a:cs typeface="Calibri"/>
            </a:endParaRPr>
          </a:p>
        </p:txBody>
      </p:sp>
      <p:sp>
        <p:nvSpPr>
          <p:cNvPr id="32" name="Oval 31">
            <a:extLst>
              <a:ext uri="{FF2B5EF4-FFF2-40B4-BE49-F238E27FC236}">
                <a16:creationId xmlns:a16="http://schemas.microsoft.com/office/drawing/2014/main" id="{F966D081-3D16-7884-088F-87D5E6254773}"/>
              </a:ext>
            </a:extLst>
          </p:cNvPr>
          <p:cNvSpPr/>
          <p:nvPr/>
        </p:nvSpPr>
        <p:spPr>
          <a:xfrm>
            <a:off x="5676930" y="1071934"/>
            <a:ext cx="4141614" cy="3993597"/>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ea typeface="Calibri"/>
              <a:cs typeface="Calibri"/>
            </a:endParaRPr>
          </a:p>
        </p:txBody>
      </p:sp>
      <p:sp>
        <p:nvSpPr>
          <p:cNvPr id="1773" name="TextBox 1772">
            <a:extLst>
              <a:ext uri="{FF2B5EF4-FFF2-40B4-BE49-F238E27FC236}">
                <a16:creationId xmlns:a16="http://schemas.microsoft.com/office/drawing/2014/main" id="{113683E6-20F9-B3BF-6493-B4976E19EE8F}"/>
              </a:ext>
            </a:extLst>
          </p:cNvPr>
          <p:cNvSpPr txBox="1"/>
          <p:nvPr/>
        </p:nvSpPr>
        <p:spPr>
          <a:xfrm>
            <a:off x="119062" y="158151"/>
            <a:ext cx="36264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accent3">
                    <a:lumMod val="50000"/>
                  </a:schemeClr>
                </a:solidFill>
                <a:latin typeface="Arial Nova"/>
                <a:ea typeface="Calibri"/>
                <a:cs typeface="Calibri"/>
              </a:rPr>
              <a:t>Our </a:t>
            </a:r>
            <a:r>
              <a:rPr lang="en-US" sz="3200" b="1">
                <a:solidFill>
                  <a:schemeClr val="accent3">
                    <a:lumMod val="50000"/>
                  </a:schemeClr>
                </a:solidFill>
                <a:latin typeface="Arial Nova"/>
                <a:ea typeface="+mn-lt"/>
                <a:cs typeface="+mn-lt"/>
              </a:rPr>
              <a:t>framework</a:t>
            </a:r>
          </a:p>
        </p:txBody>
      </p:sp>
      <p:grpSp>
        <p:nvGrpSpPr>
          <p:cNvPr id="29" name="Group 28">
            <a:extLst>
              <a:ext uri="{FF2B5EF4-FFF2-40B4-BE49-F238E27FC236}">
                <a16:creationId xmlns:a16="http://schemas.microsoft.com/office/drawing/2014/main" id="{28FC5014-4B79-733B-3233-7EA9F3132601}"/>
              </a:ext>
            </a:extLst>
          </p:cNvPr>
          <p:cNvGrpSpPr/>
          <p:nvPr/>
        </p:nvGrpSpPr>
        <p:grpSpPr>
          <a:xfrm>
            <a:off x="6074028" y="1423734"/>
            <a:ext cx="3436591" cy="3233965"/>
            <a:chOff x="4099244" y="1380502"/>
            <a:chExt cx="3772767" cy="3458082"/>
          </a:xfrm>
        </p:grpSpPr>
        <p:sp>
          <p:nvSpPr>
            <p:cNvPr id="28" name="Oval 27">
              <a:extLst>
                <a:ext uri="{FF2B5EF4-FFF2-40B4-BE49-F238E27FC236}">
                  <a16:creationId xmlns:a16="http://schemas.microsoft.com/office/drawing/2014/main" id="{11AA6115-6308-D1E6-4868-92F46A298AEE}"/>
                </a:ext>
              </a:extLst>
            </p:cNvPr>
            <p:cNvSpPr/>
            <p:nvPr/>
          </p:nvSpPr>
          <p:spPr>
            <a:xfrm>
              <a:off x="4099244" y="1380502"/>
              <a:ext cx="3772767" cy="3458082"/>
            </a:xfrm>
            <a:prstGeom prst="ellipse">
              <a:avLst/>
            </a:prstGeom>
            <a:solidFill>
              <a:schemeClr val="accent2">
                <a:lumMod val="60000"/>
                <a:lumOff val="4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ea typeface="Calibri"/>
                <a:cs typeface="Calibri"/>
              </a:endParaRPr>
            </a:p>
          </p:txBody>
        </p:sp>
        <p:sp>
          <p:nvSpPr>
            <p:cNvPr id="27" name="Oval 26">
              <a:extLst>
                <a:ext uri="{FF2B5EF4-FFF2-40B4-BE49-F238E27FC236}">
                  <a16:creationId xmlns:a16="http://schemas.microsoft.com/office/drawing/2014/main" id="{B840BF8B-AD8E-86E7-9AEA-6D36DA66DFB4}"/>
                </a:ext>
              </a:extLst>
            </p:cNvPr>
            <p:cNvSpPr/>
            <p:nvPr/>
          </p:nvSpPr>
          <p:spPr>
            <a:xfrm>
              <a:off x="4657329" y="1852728"/>
              <a:ext cx="2731723" cy="2642419"/>
            </a:xfrm>
            <a:prstGeom prst="ellipse">
              <a:avLst/>
            </a:prstGeom>
            <a:solidFill>
              <a:srgbClr val="6A88B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ea typeface="Calibri"/>
                <a:cs typeface="Calibri"/>
              </a:endParaRPr>
            </a:p>
          </p:txBody>
        </p:sp>
        <p:sp>
          <p:nvSpPr>
            <p:cNvPr id="26" name="Oval 25">
              <a:extLst>
                <a:ext uri="{FF2B5EF4-FFF2-40B4-BE49-F238E27FC236}">
                  <a16:creationId xmlns:a16="http://schemas.microsoft.com/office/drawing/2014/main" id="{DD5EF4C2-ABC7-2298-A259-67E5E03AAC77}"/>
                </a:ext>
              </a:extLst>
            </p:cNvPr>
            <p:cNvSpPr/>
            <p:nvPr/>
          </p:nvSpPr>
          <p:spPr>
            <a:xfrm>
              <a:off x="5290540" y="2475206"/>
              <a:ext cx="1476034" cy="1397462"/>
            </a:xfrm>
            <a:prstGeom prst="ellipse">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ea typeface="Calibri"/>
                <a:cs typeface="Calibri"/>
              </a:endParaRPr>
            </a:p>
          </p:txBody>
        </p:sp>
      </p:grpSp>
      <p:sp>
        <p:nvSpPr>
          <p:cNvPr id="34" name="TextBox 33">
            <a:extLst>
              <a:ext uri="{FF2B5EF4-FFF2-40B4-BE49-F238E27FC236}">
                <a16:creationId xmlns:a16="http://schemas.microsoft.com/office/drawing/2014/main" id="{181ECC97-7E0A-1197-D3E8-0DA07FC7FD4D}"/>
              </a:ext>
            </a:extLst>
          </p:cNvPr>
          <p:cNvSpPr txBox="1"/>
          <p:nvPr/>
        </p:nvSpPr>
        <p:spPr>
          <a:xfrm>
            <a:off x="7797387" y="234035"/>
            <a:ext cx="3848528" cy="411315"/>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latin typeface="Arial Nova"/>
                <a:ea typeface="Calibri"/>
                <a:cs typeface="Calibri"/>
              </a:rPr>
              <a:t>Planetary boundaries</a:t>
            </a:r>
            <a:endParaRPr lang="en-US"/>
          </a:p>
        </p:txBody>
      </p:sp>
      <p:sp>
        <p:nvSpPr>
          <p:cNvPr id="36" name="TextBox 35">
            <a:extLst>
              <a:ext uri="{FF2B5EF4-FFF2-40B4-BE49-F238E27FC236}">
                <a16:creationId xmlns:a16="http://schemas.microsoft.com/office/drawing/2014/main" id="{F94B6BC0-600E-28AE-DE83-47F482757BBD}"/>
              </a:ext>
            </a:extLst>
          </p:cNvPr>
          <p:cNvSpPr txBox="1"/>
          <p:nvPr/>
        </p:nvSpPr>
        <p:spPr>
          <a:xfrm>
            <a:off x="7808444" y="648650"/>
            <a:ext cx="3853276" cy="523220"/>
          </a:xfrm>
          <a:prstGeom prst="rect">
            <a:avLst/>
          </a:prstGeom>
          <a:solidFill>
            <a:schemeClr val="accent4">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latin typeface="Arial"/>
                <a:ea typeface="Calibri"/>
                <a:cs typeface="Calibri"/>
              </a:rPr>
              <a:t>Well-being of Future Generations (Wales) Act 2015</a:t>
            </a:r>
            <a:endParaRPr lang="en-US" sz="1400">
              <a:latin typeface="Arial"/>
              <a:ea typeface="Calibri"/>
              <a:cs typeface="Calibri"/>
            </a:endParaRPr>
          </a:p>
        </p:txBody>
      </p:sp>
      <p:sp>
        <p:nvSpPr>
          <p:cNvPr id="37" name="TextBox 36">
            <a:extLst>
              <a:ext uri="{FF2B5EF4-FFF2-40B4-BE49-F238E27FC236}">
                <a16:creationId xmlns:a16="http://schemas.microsoft.com/office/drawing/2014/main" id="{4F96D254-F592-6702-22F5-65610EEF0F46}"/>
              </a:ext>
            </a:extLst>
          </p:cNvPr>
          <p:cNvSpPr txBox="1"/>
          <p:nvPr/>
        </p:nvSpPr>
        <p:spPr>
          <a:xfrm>
            <a:off x="9695625" y="1712686"/>
            <a:ext cx="33985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FFFF"/>
                </a:solidFill>
                <a:latin typeface="Arial Nova"/>
                <a:ea typeface="Calibri"/>
                <a:cs typeface="Calibri"/>
              </a:rPr>
              <a:t>Crosscutting domains</a:t>
            </a:r>
          </a:p>
        </p:txBody>
      </p:sp>
      <p:sp>
        <p:nvSpPr>
          <p:cNvPr id="38" name="TextBox 37">
            <a:extLst>
              <a:ext uri="{FF2B5EF4-FFF2-40B4-BE49-F238E27FC236}">
                <a16:creationId xmlns:a16="http://schemas.microsoft.com/office/drawing/2014/main" id="{64AA9FC8-22EF-6B53-381F-C3310D03A3B0}"/>
              </a:ext>
            </a:extLst>
          </p:cNvPr>
          <p:cNvSpPr txBox="1"/>
          <p:nvPr/>
        </p:nvSpPr>
        <p:spPr>
          <a:xfrm>
            <a:off x="7794520" y="1422737"/>
            <a:ext cx="3851755" cy="584775"/>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Arial Nova"/>
                <a:ea typeface="Calibri"/>
                <a:cs typeface="Calibri"/>
              </a:rPr>
              <a:t>Participation &amp; Engagement</a:t>
            </a:r>
          </a:p>
          <a:p>
            <a:pPr algn="ctr"/>
            <a:endParaRPr lang="en-US" sz="1600" b="1">
              <a:latin typeface="Arial Nova"/>
              <a:ea typeface="Calibri"/>
              <a:cs typeface="Calibri"/>
            </a:endParaRPr>
          </a:p>
        </p:txBody>
      </p:sp>
      <p:sp>
        <p:nvSpPr>
          <p:cNvPr id="40" name="TextBox 39">
            <a:extLst>
              <a:ext uri="{FF2B5EF4-FFF2-40B4-BE49-F238E27FC236}">
                <a16:creationId xmlns:a16="http://schemas.microsoft.com/office/drawing/2014/main" id="{828A3F9C-6F65-880F-64A1-99C5D0656A36}"/>
              </a:ext>
            </a:extLst>
          </p:cNvPr>
          <p:cNvSpPr txBox="1"/>
          <p:nvPr/>
        </p:nvSpPr>
        <p:spPr>
          <a:xfrm>
            <a:off x="7794505" y="1065859"/>
            <a:ext cx="3855746" cy="369332"/>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Arial Nova"/>
                <a:ea typeface="Calibri"/>
                <a:cs typeface="Calibri"/>
              </a:rPr>
              <a:t>Crosscutting domains</a:t>
            </a:r>
            <a:endParaRPr lang="en-US">
              <a:cs typeface="Calibri" panose="020F0502020204030204"/>
            </a:endParaRPr>
          </a:p>
        </p:txBody>
      </p:sp>
      <p:sp>
        <p:nvSpPr>
          <p:cNvPr id="39" name="TextBox 38">
            <a:extLst>
              <a:ext uri="{FF2B5EF4-FFF2-40B4-BE49-F238E27FC236}">
                <a16:creationId xmlns:a16="http://schemas.microsoft.com/office/drawing/2014/main" id="{6CE4AB6D-7411-A700-1097-D6865EA7466A}"/>
              </a:ext>
            </a:extLst>
          </p:cNvPr>
          <p:cNvSpPr txBox="1"/>
          <p:nvPr/>
        </p:nvSpPr>
        <p:spPr>
          <a:xfrm>
            <a:off x="7770814" y="1864665"/>
            <a:ext cx="3870186" cy="646331"/>
          </a:xfrm>
          <a:prstGeom prst="rect">
            <a:avLst/>
          </a:prstGeom>
          <a:solidFill>
            <a:schemeClr val="accent1">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Arial Nova"/>
                <a:ea typeface="Calibri"/>
                <a:cs typeface="Calibri"/>
              </a:rPr>
              <a:t>Challenges</a:t>
            </a:r>
          </a:p>
          <a:p>
            <a:pPr algn="ctr"/>
            <a:endParaRPr lang="en-US" b="1">
              <a:latin typeface="Arial Nova"/>
              <a:ea typeface="Calibri"/>
              <a:cs typeface="Calibri"/>
            </a:endParaRPr>
          </a:p>
        </p:txBody>
      </p:sp>
      <p:sp>
        <p:nvSpPr>
          <p:cNvPr id="41" name="TextBox 40">
            <a:extLst>
              <a:ext uri="{FF2B5EF4-FFF2-40B4-BE49-F238E27FC236}">
                <a16:creationId xmlns:a16="http://schemas.microsoft.com/office/drawing/2014/main" id="{829227CA-8BC6-7035-3EE7-4F20E2564363}"/>
              </a:ext>
            </a:extLst>
          </p:cNvPr>
          <p:cNvSpPr txBox="1"/>
          <p:nvPr/>
        </p:nvSpPr>
        <p:spPr>
          <a:xfrm>
            <a:off x="7749434" y="2450599"/>
            <a:ext cx="3892807" cy="530995"/>
          </a:xfrm>
          <a:prstGeom prst="rect">
            <a:avLst/>
          </a:prstGeom>
          <a:solidFill>
            <a:schemeClr val="tx1">
              <a:lumMod val="65000"/>
              <a:lumOff val="3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chemeClr val="bg1"/>
                </a:solidFill>
                <a:latin typeface="Arial Nova"/>
                <a:ea typeface="Calibri"/>
                <a:cs typeface="Calibri"/>
              </a:rPr>
              <a:t>Net Zero 2035</a:t>
            </a:r>
          </a:p>
          <a:p>
            <a:pPr algn="ctr"/>
            <a:endParaRPr lang="en-US" sz="1400" b="1">
              <a:solidFill>
                <a:schemeClr val="bg1"/>
              </a:solidFill>
              <a:latin typeface="Arial Nova"/>
              <a:ea typeface="Calibri"/>
              <a:cs typeface="Calibri"/>
            </a:endParaRPr>
          </a:p>
        </p:txBody>
      </p:sp>
      <p:sp>
        <p:nvSpPr>
          <p:cNvPr id="4" name="TextBox 3">
            <a:extLst>
              <a:ext uri="{FF2B5EF4-FFF2-40B4-BE49-F238E27FC236}">
                <a16:creationId xmlns:a16="http://schemas.microsoft.com/office/drawing/2014/main" id="{2C2E8DCB-9833-FE41-FDB4-89889A9D50D1}"/>
              </a:ext>
            </a:extLst>
          </p:cNvPr>
          <p:cNvSpPr txBox="1"/>
          <p:nvPr/>
        </p:nvSpPr>
        <p:spPr>
          <a:xfrm>
            <a:off x="115033" y="910409"/>
            <a:ext cx="5007647"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a:solidFill>
                <a:schemeClr val="accent3">
                  <a:lumMod val="75000"/>
                </a:schemeClr>
              </a:solidFill>
              <a:latin typeface="Arial Nova"/>
              <a:cs typeface="Calibri"/>
            </a:endParaRPr>
          </a:p>
          <a:p>
            <a:r>
              <a:rPr lang="en-GB" sz="1600">
                <a:solidFill>
                  <a:schemeClr val="accent3">
                    <a:lumMod val="75000"/>
                  </a:schemeClr>
                </a:solidFill>
                <a:latin typeface="Arial Nova"/>
                <a:cs typeface="Calibri"/>
              </a:rPr>
              <a:t>The </a:t>
            </a:r>
            <a:r>
              <a:rPr lang="en-GB" sz="1600" b="1">
                <a:solidFill>
                  <a:schemeClr val="accent3">
                    <a:lumMod val="75000"/>
                  </a:schemeClr>
                </a:solidFill>
                <a:latin typeface="Arial Nova"/>
                <a:cs typeface="Calibri"/>
              </a:rPr>
              <a:t>Net Zero Wales 2035 Group</a:t>
            </a:r>
            <a:r>
              <a:rPr lang="en-GB" sz="1600">
                <a:solidFill>
                  <a:schemeClr val="accent3">
                    <a:lumMod val="75000"/>
                  </a:schemeClr>
                </a:solidFill>
                <a:latin typeface="Arial Nova"/>
                <a:cs typeface="Calibri"/>
              </a:rPr>
              <a:t> is providing independent advice to Welsh Government and Plaid Cymru </a:t>
            </a:r>
            <a:endParaRPr lang="en-GB">
              <a:solidFill>
                <a:schemeClr val="accent3">
                  <a:lumMod val="75000"/>
                </a:schemeClr>
              </a:solidFill>
              <a:cs typeface="Calibri"/>
            </a:endParaRPr>
          </a:p>
          <a:p>
            <a:pPr marL="342900" indent="-342900">
              <a:buFont typeface="Arial"/>
              <a:buChar char="•"/>
            </a:pPr>
            <a:r>
              <a:rPr lang="en-GB" sz="1600">
                <a:solidFill>
                  <a:schemeClr val="accent3">
                    <a:lumMod val="75000"/>
                  </a:schemeClr>
                </a:solidFill>
                <a:latin typeface="Arial Nova"/>
                <a:cs typeface="Calibri"/>
              </a:rPr>
              <a:t>We have identified </a:t>
            </a:r>
            <a:r>
              <a:rPr lang="en-GB" sz="1600" b="1">
                <a:solidFill>
                  <a:schemeClr val="accent3">
                    <a:lumMod val="75000"/>
                  </a:schemeClr>
                </a:solidFill>
                <a:latin typeface="Arial Nova"/>
                <a:cs typeface="Calibri"/>
              </a:rPr>
              <a:t>five key climate challenges</a:t>
            </a:r>
            <a:r>
              <a:rPr lang="en-GB" sz="1600">
                <a:solidFill>
                  <a:schemeClr val="accent3">
                    <a:lumMod val="75000"/>
                  </a:schemeClr>
                </a:solidFill>
                <a:latin typeface="Arial Nova"/>
                <a:cs typeface="Calibri"/>
              </a:rPr>
              <a:t> for net zero by 2035;</a:t>
            </a:r>
            <a:endParaRPr lang="en-GB">
              <a:solidFill>
                <a:schemeClr val="accent3">
                  <a:lumMod val="75000"/>
                </a:schemeClr>
              </a:solidFill>
            </a:endParaRPr>
          </a:p>
          <a:p>
            <a:pPr marL="342900" indent="-342900">
              <a:buFont typeface="Arial"/>
              <a:buChar char="•"/>
            </a:pPr>
            <a:r>
              <a:rPr lang="en-GB" sz="1600">
                <a:solidFill>
                  <a:schemeClr val="accent3">
                    <a:lumMod val="75000"/>
                  </a:schemeClr>
                </a:solidFill>
                <a:latin typeface="Arial Nova"/>
                <a:cs typeface="Calibri"/>
              </a:rPr>
              <a:t>We have agreed plans for </a:t>
            </a:r>
            <a:r>
              <a:rPr lang="en-GB" sz="1600" b="1">
                <a:solidFill>
                  <a:schemeClr val="accent3">
                    <a:lumMod val="75000"/>
                  </a:schemeClr>
                </a:solidFill>
                <a:latin typeface="Arial Nova"/>
                <a:cs typeface="Calibri"/>
              </a:rPr>
              <a:t>participation and engagement</a:t>
            </a:r>
            <a:r>
              <a:rPr lang="en-GB" sz="1600">
                <a:solidFill>
                  <a:schemeClr val="accent3">
                    <a:lumMod val="75000"/>
                  </a:schemeClr>
                </a:solidFill>
                <a:latin typeface="Arial Nova"/>
                <a:cs typeface="Calibri"/>
              </a:rPr>
              <a:t> to enable meaningful input</a:t>
            </a:r>
          </a:p>
          <a:p>
            <a:pPr marL="342900" indent="-342900">
              <a:buFont typeface="Arial"/>
              <a:buChar char="•"/>
            </a:pPr>
            <a:r>
              <a:rPr lang="en-GB" sz="1600">
                <a:solidFill>
                  <a:schemeClr val="accent3">
                    <a:lumMod val="75000"/>
                  </a:schemeClr>
                </a:solidFill>
                <a:latin typeface="Arial Nova"/>
                <a:cs typeface="Calibri"/>
              </a:rPr>
              <a:t>The  </a:t>
            </a:r>
            <a:r>
              <a:rPr lang="en-GB" sz="1600" b="1">
                <a:solidFill>
                  <a:schemeClr val="accent3">
                    <a:lumMod val="75000"/>
                  </a:schemeClr>
                </a:solidFill>
                <a:latin typeface="Arial Nova"/>
                <a:cs typeface="Calibri"/>
              </a:rPr>
              <a:t>crosscutting domains</a:t>
            </a:r>
            <a:r>
              <a:rPr lang="en-GB" sz="1600">
                <a:solidFill>
                  <a:schemeClr val="accent3">
                    <a:lumMod val="75000"/>
                  </a:schemeClr>
                </a:solidFill>
                <a:latin typeface="Arial Nova"/>
                <a:cs typeface="Calibri"/>
              </a:rPr>
              <a:t> are to ensure our </a:t>
            </a:r>
            <a:endParaRPr lang="en-GB">
              <a:solidFill>
                <a:schemeClr val="accent3">
                  <a:lumMod val="75000"/>
                </a:schemeClr>
              </a:solidFill>
              <a:latin typeface="Calibri" panose="020F0502020204030204"/>
              <a:cs typeface="Calibri"/>
            </a:endParaRPr>
          </a:p>
          <a:p>
            <a:r>
              <a:rPr lang="en-GB" sz="1600">
                <a:solidFill>
                  <a:schemeClr val="accent3">
                    <a:lumMod val="75000"/>
                  </a:schemeClr>
                </a:solidFill>
                <a:latin typeface="Arial Nova"/>
                <a:cs typeface="Calibri"/>
              </a:rPr>
              <a:t>       thinking is holistic;</a:t>
            </a:r>
            <a:endParaRPr lang="en-GB">
              <a:solidFill>
                <a:schemeClr val="accent3">
                  <a:lumMod val="75000"/>
                </a:schemeClr>
              </a:solidFill>
              <a:cs typeface="Calibri"/>
            </a:endParaRPr>
          </a:p>
          <a:p>
            <a:pPr marL="342900" indent="-342900">
              <a:buFont typeface="Arial"/>
              <a:buChar char="•"/>
            </a:pPr>
            <a:r>
              <a:rPr lang="en-GB" sz="1600">
                <a:solidFill>
                  <a:schemeClr val="accent3">
                    <a:lumMod val="75000"/>
                  </a:schemeClr>
                </a:solidFill>
                <a:latin typeface="Arial Nova"/>
                <a:cs typeface="Calibri"/>
              </a:rPr>
              <a:t>Our processes and outcomes are designed to deliver on the </a:t>
            </a:r>
            <a:r>
              <a:rPr lang="en-GB" sz="1600" b="1">
                <a:solidFill>
                  <a:schemeClr val="accent3">
                    <a:lumMod val="75000"/>
                  </a:schemeClr>
                </a:solidFill>
                <a:latin typeface="Arial Nova"/>
                <a:cs typeface="Calibri"/>
              </a:rPr>
              <a:t>Well-being of Future Generations (Wales) Act</a:t>
            </a:r>
            <a:r>
              <a:rPr lang="en-GB" sz="1600">
                <a:solidFill>
                  <a:schemeClr val="accent3">
                    <a:lumMod val="75000"/>
                  </a:schemeClr>
                </a:solidFill>
                <a:latin typeface="Arial Nova"/>
                <a:cs typeface="Calibri"/>
              </a:rPr>
              <a:t> goals and ways of working;</a:t>
            </a:r>
          </a:p>
          <a:p>
            <a:pPr marL="342900" indent="-342900">
              <a:buFont typeface="Arial"/>
              <a:buChar char="•"/>
            </a:pPr>
            <a:r>
              <a:rPr lang="en-GB" sz="1600">
                <a:solidFill>
                  <a:schemeClr val="accent3">
                    <a:lumMod val="75000"/>
                  </a:schemeClr>
                </a:solidFill>
                <a:latin typeface="Arial Nova"/>
                <a:cs typeface="Calibri"/>
              </a:rPr>
              <a:t>The Act requires Wales 'to recognise the limits of the global environment' i.e.,  </a:t>
            </a:r>
            <a:r>
              <a:rPr lang="en-GB" sz="1600" b="1" i="1">
                <a:solidFill>
                  <a:schemeClr val="accent3">
                    <a:lumMod val="75000"/>
                  </a:schemeClr>
                </a:solidFill>
                <a:latin typeface="Arial Nova"/>
                <a:cs typeface="Calibri"/>
              </a:rPr>
              <a:t>planetary boundaries</a:t>
            </a:r>
            <a:r>
              <a:rPr lang="en-GB" sz="1600" i="1">
                <a:solidFill>
                  <a:schemeClr val="accent3">
                    <a:lumMod val="75000"/>
                  </a:schemeClr>
                </a:solidFill>
                <a:latin typeface="Arial Nova"/>
                <a:cs typeface="Calibri"/>
              </a:rPr>
              <a:t> </a:t>
            </a:r>
            <a:r>
              <a:rPr lang="en-GB" sz="1600">
                <a:solidFill>
                  <a:schemeClr val="accent3">
                    <a:lumMod val="75000"/>
                  </a:schemeClr>
                </a:solidFill>
                <a:latin typeface="Arial Nova"/>
                <a:cs typeface="Calibri"/>
              </a:rPr>
              <a:t>and act accordingly</a:t>
            </a:r>
            <a:r>
              <a:rPr lang="en-GB" sz="1600" i="1">
                <a:solidFill>
                  <a:schemeClr val="accent3">
                    <a:lumMod val="75000"/>
                  </a:schemeClr>
                </a:solidFill>
                <a:latin typeface="Arial Nova"/>
                <a:cs typeface="Calibri"/>
              </a:rPr>
              <a:t> </a:t>
            </a:r>
            <a:endParaRPr lang="en-GB" sz="1600">
              <a:solidFill>
                <a:schemeClr val="accent3">
                  <a:lumMod val="75000"/>
                </a:schemeClr>
              </a:solidFill>
              <a:latin typeface="Arial Nova"/>
              <a:cs typeface="Calibri"/>
            </a:endParaRPr>
          </a:p>
          <a:p>
            <a:endParaRPr lang="en-GB" sz="1600">
              <a:solidFill>
                <a:schemeClr val="accent3">
                  <a:lumMod val="75000"/>
                </a:schemeClr>
              </a:solidFill>
              <a:latin typeface="Arial Nova"/>
              <a:cs typeface="Calibri"/>
            </a:endParaRPr>
          </a:p>
        </p:txBody>
      </p:sp>
    </p:spTree>
    <p:extLst>
      <p:ext uri="{BB962C8B-B14F-4D97-AF65-F5344CB8AC3E}">
        <p14:creationId xmlns:p14="http://schemas.microsoft.com/office/powerpoint/2010/main" val="2420289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ody of water with a large rock formation&#10;&#10;Description automatically generated">
            <a:extLst>
              <a:ext uri="{FF2B5EF4-FFF2-40B4-BE49-F238E27FC236}">
                <a16:creationId xmlns:a16="http://schemas.microsoft.com/office/drawing/2014/main" id="{A863AD7C-8EEE-8FEA-F37C-5F155C00929B}"/>
              </a:ext>
            </a:extLst>
          </p:cNvPr>
          <p:cNvPicPr>
            <a:picLocks noChangeAspect="1"/>
          </p:cNvPicPr>
          <p:nvPr/>
        </p:nvPicPr>
        <p:blipFill rotWithShape="1">
          <a:blip r:embed="rId2"/>
          <a:srcRect t="44912" r="106" b="36762"/>
          <a:stretch/>
        </p:blipFill>
        <p:spPr>
          <a:xfrm>
            <a:off x="-434" y="5353292"/>
            <a:ext cx="12204927" cy="1500863"/>
          </a:xfrm>
          <a:prstGeom prst="rect">
            <a:avLst/>
          </a:prstGeom>
        </p:spPr>
      </p:pic>
      <p:pic>
        <p:nvPicPr>
          <p:cNvPr id="8" name="Picture 7" descr="A logo with text on it&#10;&#10;Description automatically generated">
            <a:extLst>
              <a:ext uri="{FF2B5EF4-FFF2-40B4-BE49-F238E27FC236}">
                <a16:creationId xmlns:a16="http://schemas.microsoft.com/office/drawing/2014/main" id="{A121892C-4239-AE9D-F009-D15A247C6ED2}"/>
              </a:ext>
            </a:extLst>
          </p:cNvPr>
          <p:cNvPicPr>
            <a:picLocks noChangeAspect="1"/>
          </p:cNvPicPr>
          <p:nvPr/>
        </p:nvPicPr>
        <p:blipFill>
          <a:blip r:embed="rId3"/>
          <a:stretch>
            <a:fillRect/>
          </a:stretch>
        </p:blipFill>
        <p:spPr>
          <a:xfrm>
            <a:off x="9735351" y="5611685"/>
            <a:ext cx="2201120" cy="1001997"/>
          </a:xfrm>
          <a:prstGeom prst="rect">
            <a:avLst/>
          </a:prstGeom>
        </p:spPr>
      </p:pic>
      <p:graphicFrame>
        <p:nvGraphicFramePr>
          <p:cNvPr id="29" name="Diagram 28">
            <a:extLst>
              <a:ext uri="{FF2B5EF4-FFF2-40B4-BE49-F238E27FC236}">
                <a16:creationId xmlns:a16="http://schemas.microsoft.com/office/drawing/2014/main" id="{6D8AF642-FB2D-FB0E-2C50-2A416319E854}"/>
              </a:ext>
            </a:extLst>
          </p:cNvPr>
          <p:cNvGraphicFramePr/>
          <p:nvPr>
            <p:extLst>
              <p:ext uri="{D42A27DB-BD31-4B8C-83A1-F6EECF244321}">
                <p14:modId xmlns:p14="http://schemas.microsoft.com/office/powerpoint/2010/main" val="307412516"/>
              </p:ext>
            </p:extLst>
          </p:nvPr>
        </p:nvGraphicFramePr>
        <p:xfrm>
          <a:off x="3753183" y="788603"/>
          <a:ext cx="8188746" cy="4190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4" name="TextBox 53">
            <a:extLst>
              <a:ext uri="{FF2B5EF4-FFF2-40B4-BE49-F238E27FC236}">
                <a16:creationId xmlns:a16="http://schemas.microsoft.com/office/drawing/2014/main" id="{9B905DA6-8881-2082-C399-E975CEB54A31}"/>
              </a:ext>
            </a:extLst>
          </p:cNvPr>
          <p:cNvSpPr txBox="1"/>
          <p:nvPr/>
        </p:nvSpPr>
        <p:spPr>
          <a:xfrm>
            <a:off x="119062" y="158151"/>
            <a:ext cx="259159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accent3">
                    <a:lumMod val="50000"/>
                  </a:schemeClr>
                </a:solidFill>
                <a:latin typeface="Arial Nova"/>
                <a:ea typeface="Calibri"/>
                <a:cs typeface="Calibri"/>
              </a:rPr>
              <a:t>Our timeline</a:t>
            </a:r>
            <a:endParaRPr lang="en-US" sz="3200" b="1">
              <a:solidFill>
                <a:schemeClr val="accent3">
                  <a:lumMod val="50000"/>
                </a:schemeClr>
              </a:solidFill>
              <a:latin typeface="Arial Nova"/>
              <a:ea typeface="+mn-lt"/>
              <a:cs typeface="+mn-lt"/>
            </a:endParaRPr>
          </a:p>
        </p:txBody>
      </p:sp>
      <p:sp>
        <p:nvSpPr>
          <p:cNvPr id="86" name="TextBox 85">
            <a:extLst>
              <a:ext uri="{FF2B5EF4-FFF2-40B4-BE49-F238E27FC236}">
                <a16:creationId xmlns:a16="http://schemas.microsoft.com/office/drawing/2014/main" id="{764E2895-F628-3872-F862-02F1C48FEF42}"/>
              </a:ext>
            </a:extLst>
          </p:cNvPr>
          <p:cNvSpPr txBox="1"/>
          <p:nvPr/>
        </p:nvSpPr>
        <p:spPr>
          <a:xfrm>
            <a:off x="180622" y="745066"/>
            <a:ext cx="3354681"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7C7C7C"/>
                </a:solidFill>
                <a:latin typeface="Arial Nova"/>
                <a:cs typeface="Segoe UI"/>
              </a:rPr>
              <a:t>This diagram details our timeline of activities, through to July 2024, when we will present our advice to Welsh Government and </a:t>
            </a:r>
          </a:p>
          <a:p>
            <a:r>
              <a:rPr lang="en-GB">
                <a:solidFill>
                  <a:srgbClr val="7C7C7C"/>
                </a:solidFill>
                <a:latin typeface="Arial Nova"/>
                <a:cs typeface="Segoe UI"/>
              </a:rPr>
              <a:t>Plaid Cymru.</a:t>
            </a:r>
          </a:p>
          <a:p>
            <a:endParaRPr lang="en-GB">
              <a:solidFill>
                <a:srgbClr val="7C7C7C"/>
              </a:solidFill>
              <a:latin typeface="Arial Nova"/>
              <a:cs typeface="Segoe UI"/>
            </a:endParaRPr>
          </a:p>
          <a:p>
            <a:endParaRPr lang="en-GB">
              <a:solidFill>
                <a:srgbClr val="7C7C7C"/>
              </a:solidFill>
              <a:latin typeface="Arial Nova"/>
              <a:cs typeface="Segoe UI"/>
            </a:endParaRPr>
          </a:p>
          <a:p>
            <a:r>
              <a:rPr lang="en-GB">
                <a:solidFill>
                  <a:srgbClr val="7C7C7C"/>
                </a:solidFill>
                <a:latin typeface="Arial Nova"/>
                <a:cs typeface="Segoe UI"/>
              </a:rPr>
              <a:t>Any questions please contact:</a:t>
            </a:r>
          </a:p>
          <a:p>
            <a:r>
              <a:rPr lang="en-GB">
                <a:solidFill>
                  <a:srgbClr val="7C7C7C"/>
                </a:solidFill>
                <a:latin typeface="Arial Nova"/>
                <a:cs typeface="Segoe UI"/>
              </a:rPr>
              <a:t>Stan Townsend</a:t>
            </a:r>
          </a:p>
          <a:p>
            <a:r>
              <a:rPr lang="en-GB">
                <a:solidFill>
                  <a:srgbClr val="7C7C7C"/>
                </a:solidFill>
                <a:latin typeface="Arial Nova"/>
                <a:cs typeface="Segoe UI"/>
              </a:rPr>
              <a:t>Group Secretary </a:t>
            </a:r>
          </a:p>
          <a:p>
            <a:r>
              <a:rPr lang="en-GB">
                <a:solidFill>
                  <a:schemeClr val="accent1"/>
                </a:solidFill>
                <a:latin typeface="Arial Nova"/>
                <a:cs typeface="Segoe UI"/>
                <a:hlinkClick r:id="rId9">
                  <a:extLst>
                    <a:ext uri="{A12FA001-AC4F-418D-AE19-62706E023703}">
                      <ahyp:hlinkClr xmlns:ahyp="http://schemas.microsoft.com/office/drawing/2018/hyperlinkcolor" val="tx"/>
                    </a:ext>
                  </a:extLst>
                </a:hlinkClick>
              </a:rPr>
              <a:t>stan.townsend@wcpp.gov.uk</a:t>
            </a:r>
          </a:p>
          <a:p>
            <a:endParaRPr lang="en-GB">
              <a:solidFill>
                <a:srgbClr val="7C7C7C"/>
              </a:solidFill>
              <a:latin typeface="Arial Nova"/>
              <a:cs typeface="Segoe UI"/>
            </a:endParaRPr>
          </a:p>
          <a:p>
            <a:endParaRPr lang="en-GB">
              <a:solidFill>
                <a:srgbClr val="7C7C7C"/>
              </a:solidFill>
              <a:latin typeface="Arial Nova"/>
              <a:cs typeface="Segoe UI"/>
            </a:endParaRPr>
          </a:p>
          <a:p>
            <a:r>
              <a:rPr lang="en-GB" sz="1600">
                <a:solidFill>
                  <a:srgbClr val="7C7C7C"/>
                </a:solidFill>
                <a:latin typeface="Arial Nova"/>
                <a:cs typeface="Segoe UI"/>
              </a:rPr>
              <a:t>​</a:t>
            </a:r>
          </a:p>
        </p:txBody>
      </p:sp>
    </p:spTree>
    <p:extLst>
      <p:ext uri="{BB962C8B-B14F-4D97-AF65-F5344CB8AC3E}">
        <p14:creationId xmlns:p14="http://schemas.microsoft.com/office/powerpoint/2010/main" val="7270779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8</cp:revision>
  <dcterms:created xsi:type="dcterms:W3CDTF">2023-10-04T14:43:13Z</dcterms:created>
  <dcterms:modified xsi:type="dcterms:W3CDTF">2024-01-22T11:51:05Z</dcterms:modified>
</cp:coreProperties>
</file>